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57" r:id="rId3"/>
    <p:sldId id="258" r:id="rId4"/>
    <p:sldId id="263" r:id="rId5"/>
    <p:sldId id="274" r:id="rId6"/>
    <p:sldId id="280" r:id="rId7"/>
    <p:sldId id="279" r:id="rId8"/>
    <p:sldId id="275" r:id="rId9"/>
    <p:sldId id="285" r:id="rId10"/>
    <p:sldId id="281" r:id="rId11"/>
    <p:sldId id="276" r:id="rId12"/>
    <p:sldId id="287" r:id="rId13"/>
    <p:sldId id="282" r:id="rId14"/>
    <p:sldId id="277" r:id="rId15"/>
    <p:sldId id="286" r:id="rId16"/>
    <p:sldId id="283" r:id="rId17"/>
    <p:sldId id="278" r:id="rId18"/>
    <p:sldId id="288" r:id="rId19"/>
    <p:sldId id="284" r:id="rId20"/>
    <p:sldId id="264" r:id="rId21"/>
    <p:sldId id="266" r:id="rId22"/>
    <p:sldId id="267" r:id="rId23"/>
    <p:sldId id="268" r:id="rId24"/>
    <p:sldId id="269" r:id="rId25"/>
    <p:sldId id="270" r:id="rId26"/>
    <p:sldId id="265" r:id="rId27"/>
    <p:sldId id="259" r:id="rId28"/>
    <p:sldId id="260" r:id="rId29"/>
    <p:sldId id="261" r:id="rId30"/>
    <p:sldId id="262" r:id="rId31"/>
    <p:sldId id="273" r:id="rId32"/>
    <p:sldId id="271" r:id="rId33"/>
    <p:sldId id="272" r:id="rId34"/>
  </p:sldIdLst>
  <p:sldSz cx="9144000" cy="6858000" type="screen4x3"/>
  <p:notesSz cx="6888163" cy="100171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ABAB"/>
    <a:srgbClr val="D6D6D6"/>
    <a:srgbClr val="969696"/>
    <a:srgbClr val="C0C0C0"/>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44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84500" cy="501650"/>
          </a:xfrm>
          <a:prstGeom prst="rect">
            <a:avLst/>
          </a:prstGeom>
          <a:noFill/>
          <a:ln w="9525">
            <a:noFill/>
            <a:miter lim="800000"/>
            <a:headEnd/>
            <a:tailEnd/>
          </a:ln>
          <a:effectLst/>
        </p:spPr>
        <p:txBody>
          <a:bodyPr vert="horz" wrap="square" lIns="96597" tIns="48299" rIns="96597" bIns="48299" numCol="1" anchor="t" anchorCtr="0" compatLnSpc="1">
            <a:prstTxWarp prst="textNoShape">
              <a:avLst/>
            </a:prstTxWarp>
          </a:bodyPr>
          <a:lstStyle>
            <a:lvl1pPr defTabSz="965200">
              <a:defRPr sz="1300"/>
            </a:lvl1pPr>
          </a:lstStyle>
          <a:p>
            <a:endParaRPr lang="en-GB"/>
          </a:p>
        </p:txBody>
      </p:sp>
      <p:sp>
        <p:nvSpPr>
          <p:cNvPr id="54275" name="Rectangle 3"/>
          <p:cNvSpPr>
            <a:spLocks noGrp="1" noChangeArrowheads="1"/>
          </p:cNvSpPr>
          <p:nvPr>
            <p:ph type="dt" sz="quarter" idx="1"/>
          </p:nvPr>
        </p:nvSpPr>
        <p:spPr bwMode="auto">
          <a:xfrm>
            <a:off x="3902075" y="0"/>
            <a:ext cx="2984500" cy="501650"/>
          </a:xfrm>
          <a:prstGeom prst="rect">
            <a:avLst/>
          </a:prstGeom>
          <a:noFill/>
          <a:ln w="9525">
            <a:noFill/>
            <a:miter lim="800000"/>
            <a:headEnd/>
            <a:tailEnd/>
          </a:ln>
          <a:effectLst/>
        </p:spPr>
        <p:txBody>
          <a:bodyPr vert="horz" wrap="square" lIns="96597" tIns="48299" rIns="96597" bIns="48299" numCol="1" anchor="t" anchorCtr="0" compatLnSpc="1">
            <a:prstTxWarp prst="textNoShape">
              <a:avLst/>
            </a:prstTxWarp>
          </a:bodyPr>
          <a:lstStyle>
            <a:lvl1pPr algn="r" defTabSz="965200">
              <a:defRPr sz="1300"/>
            </a:lvl1pPr>
          </a:lstStyle>
          <a:p>
            <a:endParaRPr lang="en-GB"/>
          </a:p>
        </p:txBody>
      </p:sp>
      <p:sp>
        <p:nvSpPr>
          <p:cNvPr id="54276" name="Rectangle 4"/>
          <p:cNvSpPr>
            <a:spLocks noGrp="1" noChangeArrowheads="1"/>
          </p:cNvSpPr>
          <p:nvPr>
            <p:ph type="ftr" sz="quarter" idx="2"/>
          </p:nvPr>
        </p:nvSpPr>
        <p:spPr bwMode="auto">
          <a:xfrm>
            <a:off x="0" y="9513888"/>
            <a:ext cx="2984500" cy="501650"/>
          </a:xfrm>
          <a:prstGeom prst="rect">
            <a:avLst/>
          </a:prstGeom>
          <a:noFill/>
          <a:ln w="9525">
            <a:noFill/>
            <a:miter lim="800000"/>
            <a:headEnd/>
            <a:tailEnd/>
          </a:ln>
          <a:effectLst/>
        </p:spPr>
        <p:txBody>
          <a:bodyPr vert="horz" wrap="square" lIns="96597" tIns="48299" rIns="96597" bIns="48299" numCol="1" anchor="b" anchorCtr="0" compatLnSpc="1">
            <a:prstTxWarp prst="textNoShape">
              <a:avLst/>
            </a:prstTxWarp>
          </a:bodyPr>
          <a:lstStyle>
            <a:lvl1pPr defTabSz="965200">
              <a:defRPr sz="1300"/>
            </a:lvl1pPr>
          </a:lstStyle>
          <a:p>
            <a:endParaRPr lang="en-GB"/>
          </a:p>
        </p:txBody>
      </p:sp>
      <p:sp>
        <p:nvSpPr>
          <p:cNvPr id="54277" name="Rectangle 5"/>
          <p:cNvSpPr>
            <a:spLocks noGrp="1" noChangeArrowheads="1"/>
          </p:cNvSpPr>
          <p:nvPr>
            <p:ph type="sldNum" sz="quarter" idx="3"/>
          </p:nvPr>
        </p:nvSpPr>
        <p:spPr bwMode="auto">
          <a:xfrm>
            <a:off x="3902075" y="9513888"/>
            <a:ext cx="2984500" cy="501650"/>
          </a:xfrm>
          <a:prstGeom prst="rect">
            <a:avLst/>
          </a:prstGeom>
          <a:noFill/>
          <a:ln w="9525">
            <a:noFill/>
            <a:miter lim="800000"/>
            <a:headEnd/>
            <a:tailEnd/>
          </a:ln>
          <a:effectLst/>
        </p:spPr>
        <p:txBody>
          <a:bodyPr vert="horz" wrap="square" lIns="96597" tIns="48299" rIns="96597" bIns="48299" numCol="1" anchor="b" anchorCtr="0" compatLnSpc="1">
            <a:prstTxWarp prst="textNoShape">
              <a:avLst/>
            </a:prstTxWarp>
          </a:bodyPr>
          <a:lstStyle>
            <a:lvl1pPr algn="r" defTabSz="965200">
              <a:defRPr sz="1300"/>
            </a:lvl1pPr>
          </a:lstStyle>
          <a:p>
            <a:fld id="{8558FCBD-829F-45D4-95C2-F0637E7BB431}" type="slidenum">
              <a:rPr lang="en-GB"/>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84500" cy="501650"/>
          </a:xfrm>
          <a:prstGeom prst="rect">
            <a:avLst/>
          </a:prstGeom>
          <a:noFill/>
          <a:ln w="9525">
            <a:noFill/>
            <a:miter lim="800000"/>
            <a:headEnd/>
            <a:tailEnd/>
          </a:ln>
          <a:effectLst/>
        </p:spPr>
        <p:txBody>
          <a:bodyPr vert="horz" wrap="square" lIns="96597" tIns="48299" rIns="96597" bIns="48299" numCol="1" anchor="t" anchorCtr="0" compatLnSpc="1">
            <a:prstTxWarp prst="textNoShape">
              <a:avLst/>
            </a:prstTxWarp>
          </a:bodyPr>
          <a:lstStyle>
            <a:lvl1pPr defTabSz="965200">
              <a:defRPr sz="1300"/>
            </a:lvl1pPr>
          </a:lstStyle>
          <a:p>
            <a:endParaRPr lang="en-GB"/>
          </a:p>
        </p:txBody>
      </p:sp>
      <p:sp>
        <p:nvSpPr>
          <p:cNvPr id="3075" name="Rectangle 3"/>
          <p:cNvSpPr>
            <a:spLocks noGrp="1" noChangeArrowheads="1"/>
          </p:cNvSpPr>
          <p:nvPr>
            <p:ph type="dt" idx="1"/>
          </p:nvPr>
        </p:nvSpPr>
        <p:spPr bwMode="auto">
          <a:xfrm>
            <a:off x="3902075" y="0"/>
            <a:ext cx="2984500" cy="501650"/>
          </a:xfrm>
          <a:prstGeom prst="rect">
            <a:avLst/>
          </a:prstGeom>
          <a:noFill/>
          <a:ln w="9525">
            <a:noFill/>
            <a:miter lim="800000"/>
            <a:headEnd/>
            <a:tailEnd/>
          </a:ln>
          <a:effectLst/>
        </p:spPr>
        <p:txBody>
          <a:bodyPr vert="horz" wrap="square" lIns="96597" tIns="48299" rIns="96597" bIns="48299" numCol="1" anchor="t" anchorCtr="0" compatLnSpc="1">
            <a:prstTxWarp prst="textNoShape">
              <a:avLst/>
            </a:prstTxWarp>
          </a:bodyPr>
          <a:lstStyle>
            <a:lvl1pPr algn="r" defTabSz="965200">
              <a:defRPr sz="1300"/>
            </a:lvl1pPr>
          </a:lstStyle>
          <a:p>
            <a:endParaRPr lang="en-GB"/>
          </a:p>
        </p:txBody>
      </p:sp>
      <p:sp>
        <p:nvSpPr>
          <p:cNvPr id="3076" name="Rectangle 4"/>
          <p:cNvSpPr>
            <a:spLocks noRot="1" noChangeArrowheads="1" noTextEdit="1"/>
          </p:cNvSpPr>
          <p:nvPr>
            <p:ph type="sldImg" idx="2"/>
          </p:nvPr>
        </p:nvSpPr>
        <p:spPr bwMode="auto">
          <a:xfrm>
            <a:off x="939800" y="750888"/>
            <a:ext cx="5010150" cy="3757612"/>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8975" y="4757738"/>
            <a:ext cx="5510213" cy="4508500"/>
          </a:xfrm>
          <a:prstGeom prst="rect">
            <a:avLst/>
          </a:prstGeom>
          <a:noFill/>
          <a:ln w="9525">
            <a:noFill/>
            <a:miter lim="800000"/>
            <a:headEnd/>
            <a:tailEnd/>
          </a:ln>
          <a:effectLst/>
        </p:spPr>
        <p:txBody>
          <a:bodyPr vert="horz" wrap="square" lIns="96597" tIns="48299" rIns="96597" bIns="48299"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8" name="Rectangle 6"/>
          <p:cNvSpPr>
            <a:spLocks noGrp="1" noChangeArrowheads="1"/>
          </p:cNvSpPr>
          <p:nvPr>
            <p:ph type="ftr" sz="quarter" idx="4"/>
          </p:nvPr>
        </p:nvSpPr>
        <p:spPr bwMode="auto">
          <a:xfrm>
            <a:off x="0" y="9513888"/>
            <a:ext cx="2984500" cy="501650"/>
          </a:xfrm>
          <a:prstGeom prst="rect">
            <a:avLst/>
          </a:prstGeom>
          <a:noFill/>
          <a:ln w="9525">
            <a:noFill/>
            <a:miter lim="800000"/>
            <a:headEnd/>
            <a:tailEnd/>
          </a:ln>
          <a:effectLst/>
        </p:spPr>
        <p:txBody>
          <a:bodyPr vert="horz" wrap="square" lIns="96597" tIns="48299" rIns="96597" bIns="48299" numCol="1" anchor="b" anchorCtr="0" compatLnSpc="1">
            <a:prstTxWarp prst="textNoShape">
              <a:avLst/>
            </a:prstTxWarp>
          </a:bodyPr>
          <a:lstStyle>
            <a:lvl1pPr defTabSz="965200">
              <a:defRPr sz="1300"/>
            </a:lvl1pPr>
          </a:lstStyle>
          <a:p>
            <a:endParaRPr lang="en-GB"/>
          </a:p>
        </p:txBody>
      </p:sp>
      <p:sp>
        <p:nvSpPr>
          <p:cNvPr id="3079" name="Rectangle 7"/>
          <p:cNvSpPr>
            <a:spLocks noGrp="1" noChangeArrowheads="1"/>
          </p:cNvSpPr>
          <p:nvPr>
            <p:ph type="sldNum" sz="quarter" idx="5"/>
          </p:nvPr>
        </p:nvSpPr>
        <p:spPr bwMode="auto">
          <a:xfrm>
            <a:off x="3902075" y="9513888"/>
            <a:ext cx="2984500" cy="501650"/>
          </a:xfrm>
          <a:prstGeom prst="rect">
            <a:avLst/>
          </a:prstGeom>
          <a:noFill/>
          <a:ln w="9525">
            <a:noFill/>
            <a:miter lim="800000"/>
            <a:headEnd/>
            <a:tailEnd/>
          </a:ln>
          <a:effectLst/>
        </p:spPr>
        <p:txBody>
          <a:bodyPr vert="horz" wrap="square" lIns="96597" tIns="48299" rIns="96597" bIns="48299" numCol="1" anchor="b" anchorCtr="0" compatLnSpc="1">
            <a:prstTxWarp prst="textNoShape">
              <a:avLst/>
            </a:prstTxWarp>
          </a:bodyPr>
          <a:lstStyle>
            <a:lvl1pPr algn="r" defTabSz="965200">
              <a:defRPr sz="1300"/>
            </a:lvl1pPr>
          </a:lstStyle>
          <a:p>
            <a:fld id="{FF08BBF1-7ED8-4DD0-823E-66CBE4AF5929}"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D7B9FC-122C-453E-B914-29B78F0AE7C7}" type="slidenum">
              <a:rPr lang="en-GB"/>
              <a:pPr/>
              <a:t>1</a:t>
            </a:fld>
            <a:endParaRPr lang="en-GB"/>
          </a:p>
        </p:txBody>
      </p:sp>
      <p:sp>
        <p:nvSpPr>
          <p:cNvPr id="4098" name="Rectangle 2"/>
          <p:cNvSpPr>
            <a:spLocks noRo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25CF40-EF47-4CE3-8EBC-06F29C0DFB1D}" type="slidenum">
              <a:rPr lang="en-GB"/>
              <a:pPr/>
              <a:t>25</a:t>
            </a:fld>
            <a:endParaRPr lang="en-GB"/>
          </a:p>
        </p:txBody>
      </p:sp>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C508C8-B64B-482A-BF17-3ADCF2B99021}" type="slidenum">
              <a:rPr lang="en-GB"/>
              <a:pPr/>
              <a:t>26</a:t>
            </a:fld>
            <a:endParaRPr lang="en-GB"/>
          </a:p>
        </p:txBody>
      </p:sp>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78A7AB-3D0E-4278-AA7A-7AFC9B996992}" type="slidenum">
              <a:rPr lang="en-GB"/>
              <a:pPr/>
              <a:t>27</a:t>
            </a:fld>
            <a:endParaRPr lang="en-GB"/>
          </a:p>
        </p:txBody>
      </p:sp>
      <p:sp>
        <p:nvSpPr>
          <p:cNvPr id="11266" name="Rectangle 2"/>
          <p:cNvSpPr>
            <a:spLocks noRo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ADD756-EC75-4575-8279-3F321365E21C}" type="slidenum">
              <a:rPr lang="en-GB"/>
              <a:pPr/>
              <a:t>28</a:t>
            </a:fld>
            <a:endParaRPr lang="en-GB"/>
          </a:p>
        </p:txBody>
      </p:sp>
      <p:sp>
        <p:nvSpPr>
          <p:cNvPr id="13314" name="Rectangle 2"/>
          <p:cNvSpPr>
            <a:spLocks noRo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9FCE2D-6699-453B-997B-3C0A5B8D12C7}" type="slidenum">
              <a:rPr lang="en-GB"/>
              <a:pPr/>
              <a:t>29</a:t>
            </a:fld>
            <a:endParaRPr lang="en-GB"/>
          </a:p>
        </p:txBody>
      </p:sp>
      <p:sp>
        <p:nvSpPr>
          <p:cNvPr id="17410" name="Rectangle 2"/>
          <p:cNvSpPr>
            <a:spLocks noRo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D6609-0FEC-444E-974E-237EA99B31F6}" type="slidenum">
              <a:rPr lang="en-GB"/>
              <a:pPr/>
              <a:t>30</a:t>
            </a:fld>
            <a:endParaRPr lang="en-GB"/>
          </a:p>
        </p:txBody>
      </p:sp>
      <p:sp>
        <p:nvSpPr>
          <p:cNvPr id="20482" name="Rectangle 2"/>
          <p:cNvSpPr>
            <a:spLocks noRo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CD7578-43F4-4750-B6B0-593337236635}" type="slidenum">
              <a:rPr lang="en-GB"/>
              <a:pPr/>
              <a:t>32</a:t>
            </a:fld>
            <a:endParaRPr lang="en-GB"/>
          </a:p>
        </p:txBody>
      </p:sp>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C2DDEF-9C0D-4123-BA18-F5BEE1AEBEEA}" type="slidenum">
              <a:rPr lang="en-GB"/>
              <a:pPr/>
              <a:t>33</a:t>
            </a:fld>
            <a:endParaRPr lang="en-GB"/>
          </a:p>
        </p:txBody>
      </p:sp>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96C964-CCEE-4028-A7B3-F26BB38FAB3F}" type="slidenum">
              <a:rPr lang="en-GB"/>
              <a:pPr/>
              <a:t>2</a:t>
            </a:fld>
            <a:endParaRPr lang="en-GB"/>
          </a:p>
        </p:txBody>
      </p:sp>
      <p:sp>
        <p:nvSpPr>
          <p:cNvPr id="6146" name="Rectangle 2"/>
          <p:cNvSpPr>
            <a:spLocks noRo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4ECD62-BDE6-4BC9-BE97-C5B6FDC56CEC}" type="slidenum">
              <a:rPr lang="en-GB"/>
              <a:pPr/>
              <a:t>3</a:t>
            </a:fld>
            <a:endParaRPr lang="en-GB"/>
          </a:p>
        </p:txBody>
      </p:sp>
      <p:sp>
        <p:nvSpPr>
          <p:cNvPr id="8194" name="Rectangle 2"/>
          <p:cNvSpPr>
            <a:spLocks noRo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FBD4C-EC20-4689-914A-7C73D7D5F3BB}" type="slidenum">
              <a:rPr lang="en-GB"/>
              <a:pPr/>
              <a:t>4</a:t>
            </a:fld>
            <a:endParaRPr lang="en-GB"/>
          </a:p>
        </p:txBody>
      </p:sp>
      <p:sp>
        <p:nvSpPr>
          <p:cNvPr id="30722" name="Rectangle 2"/>
          <p:cNvSpPr>
            <a:spLocks noRo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00EF3A-D20F-4685-A1B2-961F1EFB4F66}" type="slidenum">
              <a:rPr lang="en-GB"/>
              <a:pPr/>
              <a:t>20</a:t>
            </a:fld>
            <a:endParaRPr lang="en-GB"/>
          </a:p>
        </p:txBody>
      </p:sp>
      <p:sp>
        <p:nvSpPr>
          <p:cNvPr id="31746" name="Rectangle 2"/>
          <p:cNvSpPr>
            <a:spLocks noRo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0758E2-7307-43D6-9954-C8EE5B159A86}" type="slidenum">
              <a:rPr lang="en-GB"/>
              <a:pPr/>
              <a:t>21</a:t>
            </a:fld>
            <a:endParaRPr lang="en-GB"/>
          </a:p>
        </p:txBody>
      </p:sp>
      <p:sp>
        <p:nvSpPr>
          <p:cNvPr id="34818" name="Rectangle 2"/>
          <p:cNvSpPr>
            <a:spLocks noRo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6031BB-E13D-4954-A27C-C0B082925FA5}" type="slidenum">
              <a:rPr lang="en-GB"/>
              <a:pPr/>
              <a:t>22</a:t>
            </a:fld>
            <a:endParaRPr lang="en-GB"/>
          </a:p>
        </p:txBody>
      </p:sp>
      <p:sp>
        <p:nvSpPr>
          <p:cNvPr id="36866" name="Rectangle 2"/>
          <p:cNvSpPr>
            <a:spLocks noRo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92FB37-2746-4F4C-91D4-E6898AE322DD}" type="slidenum">
              <a:rPr lang="en-GB"/>
              <a:pPr/>
              <a:t>23</a:t>
            </a:fld>
            <a:endParaRPr lang="en-GB"/>
          </a:p>
        </p:txBody>
      </p:sp>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53561-A755-4E82-A810-386D59226A63}" type="slidenum">
              <a:rPr lang="en-GB"/>
              <a:pPr/>
              <a:t>24</a:t>
            </a:fld>
            <a:endParaRPr lang="en-GB"/>
          </a:p>
        </p:txBody>
      </p:sp>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C5ABE4A-1B48-474F-BDE9-6D267A7AFE9C}" type="slidenum">
              <a:rPr lang="en-GB"/>
              <a:pPr/>
              <a:t>‹#›</a:t>
            </a:fld>
            <a:endParaRPr lang="en-GB"/>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7253F10-CF15-4DAF-AF8F-0DD6BA7792F1}" type="slidenum">
              <a:rPr lang="en-GB"/>
              <a:pPr/>
              <a:t>‹#›</a:t>
            </a:fld>
            <a:endParaRPr lang="en-GB"/>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66349F3-EF46-4DBC-987B-1E1D583A211A}" type="slidenum">
              <a:rPr lang="en-GB"/>
              <a:pPr/>
              <a:t>‹#›</a:t>
            </a:fld>
            <a:endParaRPr lang="en-GB"/>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320551E-99CE-4F99-A60D-D3772BB69158}" type="slidenum">
              <a:rPr lang="en-GB"/>
              <a:pPr/>
              <a:t>‹#›</a:t>
            </a:fld>
            <a:endParaRPr lang="en-GB"/>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07DBFF1-B7F6-4FB6-A37E-078C10885324}" type="slidenum">
              <a:rPr lang="en-GB"/>
              <a:pPr/>
              <a:t>‹#›</a:t>
            </a:fld>
            <a:endParaRPr lang="en-GB"/>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088F7A4-E378-4E95-B724-8924B18F2FB6}" type="slidenum">
              <a:rPr lang="en-GB"/>
              <a:pPr/>
              <a:t>‹#›</a:t>
            </a:fld>
            <a:endParaRPr lang="en-GB"/>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8BE75C3-C9CF-4B71-A3C4-0D34C16A3432}" type="slidenum">
              <a:rPr lang="en-GB"/>
              <a:pPr/>
              <a:t>‹#›</a:t>
            </a:fld>
            <a:endParaRPr lang="en-GB"/>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A7FC240A-7FD5-4F4D-B77A-FDD2283FA109}" type="slidenum">
              <a:rPr lang="en-GB"/>
              <a:pPr/>
              <a:t>‹#›</a:t>
            </a:fld>
            <a:endParaRPr lang="en-GB"/>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0FE644E2-D230-4721-826D-0BE913E7F9D2}" type="slidenum">
              <a:rPr lang="en-GB"/>
              <a:pPr/>
              <a:t>‹#›</a:t>
            </a:fld>
            <a:endParaRPr lang="en-GB"/>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67F085D-D1D1-4848-9C90-A72B6C417A6E}" type="slidenum">
              <a:rPr lang="en-GB"/>
              <a:pPr/>
              <a:t>‹#›</a:t>
            </a:fld>
            <a:endParaRPr lang="en-GB"/>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7F36CE28-3BB2-4E15-98D5-8E6507566E72}" type="slidenum">
              <a:rPr lang="en-GB"/>
              <a:pPr/>
              <a:t>‹#›</a:t>
            </a:fld>
            <a:endParaRPr lang="en-GB"/>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BABAB"/>
            </a:gs>
            <a:gs pos="100000">
              <a:srgbClr val="D6D6D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90103E5-75D3-4B88-A746-EE0CA87CCF1B}"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p:cNvPicPr>
            <a:picLocks noChangeAspect="1" noChangeArrowheads="1"/>
          </p:cNvPicPr>
          <p:nvPr/>
        </p:nvPicPr>
        <p:blipFill>
          <a:blip r:embed="rId3" cstate="print"/>
          <a:srcRect/>
          <a:stretch>
            <a:fillRect/>
          </a:stretch>
        </p:blipFill>
        <p:spPr bwMode="auto">
          <a:xfrm>
            <a:off x="0" y="0"/>
            <a:ext cx="9324975" cy="724535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544" name="Picture 8"/>
          <p:cNvPicPr>
            <a:picLocks noChangeAspect="1" noChangeArrowheads="1"/>
          </p:cNvPicPr>
          <p:nvPr/>
        </p:nvPicPr>
        <p:blipFill>
          <a:blip r:embed="rId2" cstate="print"/>
          <a:srcRect/>
          <a:stretch>
            <a:fillRect/>
          </a:stretch>
        </p:blipFill>
        <p:spPr bwMode="auto">
          <a:xfrm>
            <a:off x="1979613" y="620713"/>
            <a:ext cx="6700837" cy="4464050"/>
          </a:xfrm>
          <a:prstGeom prst="rect">
            <a:avLst/>
          </a:prstGeom>
          <a:noFill/>
          <a:ln w="9525">
            <a:noFill/>
            <a:miter lim="800000"/>
            <a:headEnd/>
            <a:tailEnd/>
          </a:ln>
          <a:effectLst/>
        </p:spPr>
      </p:pic>
      <p:sp>
        <p:nvSpPr>
          <p:cNvPr id="65542" name="Rectangle 6"/>
          <p:cNvSpPr>
            <a:spLocks noChangeArrowheads="1"/>
          </p:cNvSpPr>
          <p:nvPr/>
        </p:nvSpPr>
        <p:spPr bwMode="auto">
          <a:xfrm>
            <a:off x="468313" y="549275"/>
            <a:ext cx="8675687" cy="1143000"/>
          </a:xfrm>
          <a:prstGeom prst="rect">
            <a:avLst/>
          </a:prstGeom>
          <a:noFill/>
          <a:ln w="9525">
            <a:noFill/>
            <a:miter lim="800000"/>
            <a:headEnd/>
            <a:tailEnd/>
          </a:ln>
          <a:effectLst/>
        </p:spPr>
        <p:txBody>
          <a:bodyPr anchor="ctr"/>
          <a:lstStyle/>
          <a:p>
            <a:r>
              <a:rPr lang="en-GB" sz="8800">
                <a:solidFill>
                  <a:schemeClr val="tx2"/>
                </a:solidFill>
                <a:latin typeface="Times New Roman" pitchFamily="18" charset="0"/>
              </a:rPr>
              <a:t>Serif</a:t>
            </a:r>
          </a:p>
        </p:txBody>
      </p:sp>
      <p:sp>
        <p:nvSpPr>
          <p:cNvPr id="65545" name="Text Box 9"/>
          <p:cNvSpPr txBox="1">
            <a:spLocks noChangeArrowheads="1"/>
          </p:cNvSpPr>
          <p:nvPr/>
        </p:nvSpPr>
        <p:spPr bwMode="auto">
          <a:xfrm>
            <a:off x="395288" y="1628775"/>
            <a:ext cx="7272337" cy="4546600"/>
          </a:xfrm>
          <a:prstGeom prst="rect">
            <a:avLst/>
          </a:prstGeom>
          <a:noFill/>
          <a:ln w="9525">
            <a:noFill/>
            <a:miter lim="800000"/>
            <a:headEnd/>
            <a:tailEnd/>
          </a:ln>
          <a:effectLst/>
        </p:spPr>
        <p:txBody>
          <a:bodyPr>
            <a:spAutoFit/>
          </a:bodyPr>
          <a:lstStyle/>
          <a:p>
            <a:r>
              <a:rPr lang="en-GB" sz="2800" b="1">
                <a:latin typeface="Times New Roman" pitchFamily="18" charset="0"/>
              </a:rPr>
              <a:t>Point Size</a:t>
            </a:r>
          </a:p>
          <a:p>
            <a:r>
              <a:rPr lang="en-GB">
                <a:latin typeface="Times New Roman" pitchFamily="18" charset="0"/>
              </a:rPr>
              <a:t>Be wary when using typefaces with extended  and narrow serifs like Didot. If used at a small point size the serifs can disappear into the paper.</a:t>
            </a:r>
            <a:endParaRPr lang="en-GB" sz="1200" b="1">
              <a:latin typeface="Times New Roman" pitchFamily="18" charset="0"/>
            </a:endParaRPr>
          </a:p>
          <a:p>
            <a:endParaRPr lang="en-GB" sz="800">
              <a:latin typeface="Century Gothic" pitchFamily="34" charset="0"/>
            </a:endParaRPr>
          </a:p>
          <a:p>
            <a:r>
              <a:rPr lang="en-GB" sz="2800" b="1">
                <a:latin typeface="Times New Roman" pitchFamily="18" charset="0"/>
              </a:rPr>
              <a:t>How big?</a:t>
            </a:r>
          </a:p>
          <a:p>
            <a:r>
              <a:rPr lang="en-GB">
                <a:latin typeface="Times New Roman" pitchFamily="18" charset="0"/>
              </a:rPr>
              <a:t>Adobe Minion Pro comes with guidelines as to what size to use the typeface for different applications such as caption (6-8,4pt), regular (8.5-13pt), subhead (13.1-19.9pt) and display (over 20 pt).</a:t>
            </a:r>
          </a:p>
          <a:p>
            <a:endParaRPr lang="en-GB" sz="800">
              <a:latin typeface="Broadway" pitchFamily="82" charset="0"/>
            </a:endParaRPr>
          </a:p>
          <a:p>
            <a:r>
              <a:rPr lang="en-GB" sz="2800" b="1">
                <a:latin typeface="Times New Roman" pitchFamily="18" charset="0"/>
              </a:rPr>
              <a:t>Serifs on black</a:t>
            </a:r>
          </a:p>
          <a:p>
            <a:r>
              <a:rPr lang="en-GB">
                <a:latin typeface="Times New Roman" pitchFamily="18" charset="0"/>
              </a:rPr>
              <a:t>Selecting a font with robust serifs or going up in weights will avoid problems with loss of registration which can render the body text unreadable (serifs filling in).</a:t>
            </a:r>
            <a:endParaRPr lang="en-GB" sz="1200" b="1">
              <a:latin typeface="Times New Roman" pitchFamily="18" charset="0"/>
            </a:endParaRPr>
          </a:p>
          <a:p>
            <a:pPr>
              <a:spcBef>
                <a:spcPct val="50000"/>
              </a:spcBef>
            </a:pPr>
            <a:endParaRPr lang="en-GB" sz="3200">
              <a:latin typeface="Broadway" pitchFamily="82"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5542"/>
                                        </p:tgtEl>
                                        <p:attrNameLst>
                                          <p:attrName>style.visibility</p:attrName>
                                        </p:attrNameLst>
                                      </p:cBhvr>
                                      <p:to>
                                        <p:strVal val="visible"/>
                                      </p:to>
                                    </p:set>
                                    <p:anim calcmode="lin" valueType="num">
                                      <p:cBhvr>
                                        <p:cTn id="7" dur="1000" fill="hold"/>
                                        <p:tgtEl>
                                          <p:spTgt spid="65542"/>
                                        </p:tgtEl>
                                        <p:attrNameLst>
                                          <p:attrName>ppt_w</p:attrName>
                                        </p:attrNameLst>
                                      </p:cBhvr>
                                      <p:tavLst>
                                        <p:tav tm="0">
                                          <p:val>
                                            <p:strVal val="#ppt_w*0.70"/>
                                          </p:val>
                                        </p:tav>
                                        <p:tav tm="100000">
                                          <p:val>
                                            <p:strVal val="#ppt_w"/>
                                          </p:val>
                                        </p:tav>
                                      </p:tavLst>
                                    </p:anim>
                                    <p:anim calcmode="lin" valueType="num">
                                      <p:cBhvr>
                                        <p:cTn id="8" dur="1000" fill="hold"/>
                                        <p:tgtEl>
                                          <p:spTgt spid="65542"/>
                                        </p:tgtEl>
                                        <p:attrNameLst>
                                          <p:attrName>ppt_h</p:attrName>
                                        </p:attrNameLst>
                                      </p:cBhvr>
                                      <p:tavLst>
                                        <p:tav tm="0">
                                          <p:val>
                                            <p:strVal val="#ppt_h"/>
                                          </p:val>
                                        </p:tav>
                                        <p:tav tm="100000">
                                          <p:val>
                                            <p:strVal val="#ppt_h"/>
                                          </p:val>
                                        </p:tav>
                                      </p:tavLst>
                                    </p:anim>
                                    <p:animEffect transition="in" filter="fade">
                                      <p:cBhvr>
                                        <p:cTn id="9" dur="1000"/>
                                        <p:tgtEl>
                                          <p:spTgt spid="6554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5545"/>
                                        </p:tgtEl>
                                        <p:attrNameLst>
                                          <p:attrName>style.visibility</p:attrName>
                                        </p:attrNameLst>
                                      </p:cBhvr>
                                      <p:to>
                                        <p:strVal val="visible"/>
                                      </p:to>
                                    </p:set>
                                    <p:animEffect transition="in" filter="fade">
                                      <p:cBhvr>
                                        <p:cTn id="14" dur="2000"/>
                                        <p:tgtEl>
                                          <p:spTgt spid="65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2" grpId="0"/>
      <p:bldP spid="655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0420" name="Picture 4"/>
          <p:cNvPicPr>
            <a:picLocks noChangeAspect="1" noChangeArrowheads="1"/>
          </p:cNvPicPr>
          <p:nvPr/>
        </p:nvPicPr>
        <p:blipFill>
          <a:blip r:embed="rId2" cstate="print"/>
          <a:srcRect/>
          <a:stretch>
            <a:fillRect/>
          </a:stretch>
        </p:blipFill>
        <p:spPr bwMode="auto">
          <a:xfrm>
            <a:off x="0" y="196850"/>
            <a:ext cx="9144000" cy="646430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4" name="Text Box 4"/>
          <p:cNvSpPr txBox="1">
            <a:spLocks noChangeArrowheads="1"/>
          </p:cNvSpPr>
          <p:nvPr/>
        </p:nvSpPr>
        <p:spPr bwMode="auto">
          <a:xfrm>
            <a:off x="1979613" y="5084763"/>
            <a:ext cx="6769100" cy="1190625"/>
          </a:xfrm>
          <a:prstGeom prst="rect">
            <a:avLst/>
          </a:prstGeom>
          <a:noFill/>
          <a:ln w="9525">
            <a:noFill/>
            <a:miter lim="800000"/>
            <a:headEnd/>
            <a:tailEnd/>
          </a:ln>
          <a:effectLst/>
        </p:spPr>
        <p:txBody>
          <a:bodyPr>
            <a:spAutoFit/>
          </a:bodyPr>
          <a:lstStyle/>
          <a:p>
            <a:pPr algn="r">
              <a:spcBef>
                <a:spcPct val="50000"/>
              </a:spcBef>
            </a:pPr>
            <a:r>
              <a:rPr lang="en-GB">
                <a:latin typeface="Century Gothic" pitchFamily="34" charset="0"/>
              </a:rPr>
              <a:t>These are the typefaces that, more than serifs, displays or slabs, deliver character. Sans-serifs are pliable, each has its own identity, but multiple weights and volumes offer subtle modifications.</a:t>
            </a:r>
          </a:p>
        </p:txBody>
      </p:sp>
      <p:pic>
        <p:nvPicPr>
          <p:cNvPr id="71685" name="Picture 5"/>
          <p:cNvPicPr>
            <a:picLocks noChangeAspect="1" noChangeArrowheads="1"/>
          </p:cNvPicPr>
          <p:nvPr/>
        </p:nvPicPr>
        <p:blipFill>
          <a:blip r:embed="rId2" cstate="print"/>
          <a:srcRect/>
          <a:stretch>
            <a:fillRect/>
          </a:stretch>
        </p:blipFill>
        <p:spPr bwMode="auto">
          <a:xfrm>
            <a:off x="1979613" y="620713"/>
            <a:ext cx="6769100" cy="4464050"/>
          </a:xfrm>
          <a:prstGeom prst="rect">
            <a:avLst/>
          </a:prstGeom>
          <a:noFill/>
          <a:ln w="9525">
            <a:noFill/>
            <a:miter lim="800000"/>
            <a:headEnd/>
            <a:tailEnd/>
          </a:ln>
          <a:effectLst/>
        </p:spPr>
      </p:pic>
      <p:sp>
        <p:nvSpPr>
          <p:cNvPr id="71686" name="Text Box 6"/>
          <p:cNvSpPr txBox="1">
            <a:spLocks noChangeArrowheads="1"/>
          </p:cNvSpPr>
          <p:nvPr/>
        </p:nvSpPr>
        <p:spPr bwMode="auto">
          <a:xfrm>
            <a:off x="468313" y="836613"/>
            <a:ext cx="8207375" cy="3937000"/>
          </a:xfrm>
          <a:prstGeom prst="rect">
            <a:avLst/>
          </a:prstGeom>
          <a:noFill/>
          <a:ln w="9525">
            <a:noFill/>
            <a:miter lim="800000"/>
            <a:headEnd/>
            <a:tailEnd/>
          </a:ln>
          <a:effectLst/>
        </p:spPr>
        <p:txBody>
          <a:bodyPr>
            <a:spAutoFit/>
          </a:bodyPr>
          <a:lstStyle/>
          <a:p>
            <a:pPr>
              <a:spcBef>
                <a:spcPct val="50000"/>
              </a:spcBef>
            </a:pPr>
            <a:r>
              <a:rPr lang="en-GB" sz="3600">
                <a:latin typeface="Broadway" pitchFamily="82" charset="0"/>
              </a:rPr>
              <a:t>“</a:t>
            </a:r>
            <a:r>
              <a:rPr lang="en-GB" sz="3600">
                <a:latin typeface="Verdana" pitchFamily="34" charset="0"/>
              </a:rPr>
              <a:t>A classic sans-serif typeface should be hard-working and timeless. It should be hard to date, it could have been designed five years ago, but equally you wouldn’t be surprised if it was designed 105 years ago.”</a:t>
            </a:r>
            <a:r>
              <a:rPr lang="en-GB" sz="2000">
                <a:latin typeface="Century Gothic" pitchFamily="34" charset="0"/>
              </a:rPr>
              <a:t>Jeff Knowles</a:t>
            </a:r>
            <a:endParaRPr lang="en-GB" sz="3600">
              <a:latin typeface="Broadway" pitchFamily="82"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1686"/>
                                        </p:tgtEl>
                                        <p:attrNameLst>
                                          <p:attrName>style.visibility</p:attrName>
                                        </p:attrNameLst>
                                      </p:cBhvr>
                                      <p:to>
                                        <p:strVal val="visible"/>
                                      </p:to>
                                    </p:set>
                                    <p:anim calcmode="lin" valueType="num">
                                      <p:cBhvr>
                                        <p:cTn id="7" dur="1000" fill="hold"/>
                                        <p:tgtEl>
                                          <p:spTgt spid="71686"/>
                                        </p:tgtEl>
                                        <p:attrNameLst>
                                          <p:attrName>ppt_w</p:attrName>
                                        </p:attrNameLst>
                                      </p:cBhvr>
                                      <p:tavLst>
                                        <p:tav tm="0">
                                          <p:val>
                                            <p:strVal val="#ppt_w*0.70"/>
                                          </p:val>
                                        </p:tav>
                                        <p:tav tm="100000">
                                          <p:val>
                                            <p:strVal val="#ppt_w"/>
                                          </p:val>
                                        </p:tav>
                                      </p:tavLst>
                                    </p:anim>
                                    <p:anim calcmode="lin" valueType="num">
                                      <p:cBhvr>
                                        <p:cTn id="8" dur="1000" fill="hold"/>
                                        <p:tgtEl>
                                          <p:spTgt spid="71686"/>
                                        </p:tgtEl>
                                        <p:attrNameLst>
                                          <p:attrName>ppt_h</p:attrName>
                                        </p:attrNameLst>
                                      </p:cBhvr>
                                      <p:tavLst>
                                        <p:tav tm="0">
                                          <p:val>
                                            <p:strVal val="#ppt_h"/>
                                          </p:val>
                                        </p:tav>
                                        <p:tav tm="100000">
                                          <p:val>
                                            <p:strVal val="#ppt_h"/>
                                          </p:val>
                                        </p:tav>
                                      </p:tavLst>
                                    </p:anim>
                                    <p:animEffect transition="in" filter="fade">
                                      <p:cBhvr>
                                        <p:cTn id="9" dur="1000"/>
                                        <p:tgtEl>
                                          <p:spTgt spid="7168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1684"/>
                                        </p:tgtEl>
                                        <p:attrNameLst>
                                          <p:attrName>style.visibility</p:attrName>
                                        </p:attrNameLst>
                                      </p:cBhvr>
                                      <p:to>
                                        <p:strVal val="visible"/>
                                      </p:to>
                                    </p:set>
                                    <p:anim calcmode="lin" valueType="num">
                                      <p:cBhvr>
                                        <p:cTn id="14" dur="1000" fill="hold"/>
                                        <p:tgtEl>
                                          <p:spTgt spid="71684"/>
                                        </p:tgtEl>
                                        <p:attrNameLst>
                                          <p:attrName>ppt_w</p:attrName>
                                        </p:attrNameLst>
                                      </p:cBhvr>
                                      <p:tavLst>
                                        <p:tav tm="0">
                                          <p:val>
                                            <p:strVal val="#ppt_w*0.70"/>
                                          </p:val>
                                        </p:tav>
                                        <p:tav tm="100000">
                                          <p:val>
                                            <p:strVal val="#ppt_w"/>
                                          </p:val>
                                        </p:tav>
                                      </p:tavLst>
                                    </p:anim>
                                    <p:anim calcmode="lin" valueType="num">
                                      <p:cBhvr>
                                        <p:cTn id="15" dur="1000" fill="hold"/>
                                        <p:tgtEl>
                                          <p:spTgt spid="71684"/>
                                        </p:tgtEl>
                                        <p:attrNameLst>
                                          <p:attrName>ppt_h</p:attrName>
                                        </p:attrNameLst>
                                      </p:cBhvr>
                                      <p:tavLst>
                                        <p:tav tm="0">
                                          <p:val>
                                            <p:strVal val="#ppt_h"/>
                                          </p:val>
                                        </p:tav>
                                        <p:tav tm="100000">
                                          <p:val>
                                            <p:strVal val="#ppt_h"/>
                                          </p:val>
                                        </p:tav>
                                      </p:tavLst>
                                    </p:anim>
                                    <p:animEffect transition="in" filter="fade">
                                      <p:cBhvr>
                                        <p:cTn id="16" dur="10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p:bldP spid="716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6566" name="Picture 6"/>
          <p:cNvPicPr>
            <a:picLocks noChangeAspect="1" noChangeArrowheads="1"/>
          </p:cNvPicPr>
          <p:nvPr/>
        </p:nvPicPr>
        <p:blipFill>
          <a:blip r:embed="rId2" cstate="print"/>
          <a:srcRect/>
          <a:stretch>
            <a:fillRect/>
          </a:stretch>
        </p:blipFill>
        <p:spPr bwMode="auto">
          <a:xfrm>
            <a:off x="1979613" y="620713"/>
            <a:ext cx="6769100" cy="4464050"/>
          </a:xfrm>
          <a:prstGeom prst="rect">
            <a:avLst/>
          </a:prstGeom>
          <a:noFill/>
          <a:ln w="9525">
            <a:noFill/>
            <a:miter lim="800000"/>
            <a:headEnd/>
            <a:tailEnd/>
          </a:ln>
          <a:effectLst/>
        </p:spPr>
      </p:pic>
      <p:sp>
        <p:nvSpPr>
          <p:cNvPr id="66565" name="Rectangle 5"/>
          <p:cNvSpPr>
            <a:spLocks noChangeArrowheads="1"/>
          </p:cNvSpPr>
          <p:nvPr/>
        </p:nvSpPr>
        <p:spPr bwMode="auto">
          <a:xfrm>
            <a:off x="323850" y="549275"/>
            <a:ext cx="8820150" cy="1143000"/>
          </a:xfrm>
          <a:prstGeom prst="rect">
            <a:avLst/>
          </a:prstGeom>
          <a:noFill/>
          <a:ln w="9525">
            <a:noFill/>
            <a:miter lim="800000"/>
            <a:headEnd/>
            <a:tailEnd/>
          </a:ln>
          <a:effectLst/>
        </p:spPr>
        <p:txBody>
          <a:bodyPr anchor="ctr"/>
          <a:lstStyle/>
          <a:p>
            <a:r>
              <a:rPr lang="en-GB" sz="6000">
                <a:solidFill>
                  <a:schemeClr val="tx2"/>
                </a:solidFill>
                <a:latin typeface="Aharoni" pitchFamily="2" charset="-79"/>
              </a:rPr>
              <a:t>Sans-serif</a:t>
            </a:r>
          </a:p>
        </p:txBody>
      </p:sp>
      <p:sp>
        <p:nvSpPr>
          <p:cNvPr id="66568" name="Text Box 8"/>
          <p:cNvSpPr txBox="1">
            <a:spLocks noChangeArrowheads="1"/>
          </p:cNvSpPr>
          <p:nvPr/>
        </p:nvSpPr>
        <p:spPr bwMode="auto">
          <a:xfrm>
            <a:off x="395288" y="1628775"/>
            <a:ext cx="7272337" cy="5283200"/>
          </a:xfrm>
          <a:prstGeom prst="rect">
            <a:avLst/>
          </a:prstGeom>
          <a:noFill/>
          <a:ln w="9525">
            <a:noFill/>
            <a:miter lim="800000"/>
            <a:headEnd/>
            <a:tailEnd/>
          </a:ln>
          <a:effectLst/>
        </p:spPr>
        <p:txBody>
          <a:bodyPr>
            <a:spAutoFit/>
          </a:bodyPr>
          <a:lstStyle/>
          <a:p>
            <a:r>
              <a:rPr lang="en-GB" sz="2800" b="1">
                <a:latin typeface="Verdana" pitchFamily="34" charset="0"/>
              </a:rPr>
              <a:t>Kern letters</a:t>
            </a:r>
          </a:p>
          <a:p>
            <a:r>
              <a:rPr lang="en-GB" sz="1600">
                <a:latin typeface="Century Gothic" pitchFamily="34" charset="0"/>
              </a:rPr>
              <a:t>Headlines and bold display use of sans-serif typefaces always require careful kerning. With fonts in which small features can more easily be seen in a tight setting, tighter kerning can amplify the impact of the words. Shorter words tend to respond better to aggressive kerning.</a:t>
            </a:r>
          </a:p>
          <a:p>
            <a:endParaRPr lang="en-GB" sz="800">
              <a:latin typeface="Times New Roman" pitchFamily="18" charset="0"/>
            </a:endParaRPr>
          </a:p>
          <a:p>
            <a:r>
              <a:rPr lang="en-GB" sz="2800" b="1">
                <a:latin typeface="Verdana" pitchFamily="34" charset="0"/>
              </a:rPr>
              <a:t>Mix x-heights</a:t>
            </a:r>
          </a:p>
          <a:p>
            <a:r>
              <a:rPr lang="en-GB" sz="1600">
                <a:latin typeface="Century Gothic" pitchFamily="34" charset="0"/>
              </a:rPr>
              <a:t>If you are using several sans-serif types in a text-heavy project like a newspaper or magazine spread, think about x-heights. A high x-height in the body font makes it more legible, so pair it with a low x-height for the display or call-out font.</a:t>
            </a:r>
          </a:p>
          <a:p>
            <a:endParaRPr lang="en-GB" sz="800">
              <a:latin typeface="Times New Roman" pitchFamily="18" charset="0"/>
            </a:endParaRPr>
          </a:p>
          <a:p>
            <a:r>
              <a:rPr lang="en-GB" sz="2800" b="1">
                <a:latin typeface="Verdana" pitchFamily="34" charset="0"/>
              </a:rPr>
              <a:t>Break-out letters</a:t>
            </a:r>
          </a:p>
          <a:p>
            <a:r>
              <a:rPr lang="en-GB" sz="1600">
                <a:latin typeface="Century Gothic" pitchFamily="34" charset="0"/>
              </a:rPr>
              <a:t>Think carefully about any break-out faces such as drop caps and call-out fonts, especially if you’re mixing sans-serif faces or weights. Often a bold, black or even italic will give a crisper outline and shape for a first paragraph drop cap than the body weight.</a:t>
            </a:r>
            <a:endParaRPr lang="en-GB" sz="1600" b="1">
              <a:latin typeface="Century Gothic" pitchFamily="34" charset="0"/>
            </a:endParaRPr>
          </a:p>
          <a:p>
            <a:pPr>
              <a:spcBef>
                <a:spcPct val="50000"/>
              </a:spcBef>
            </a:pPr>
            <a:endParaRPr lang="en-GB" sz="3200">
              <a:latin typeface="Broadway" pitchFamily="82"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6565"/>
                                        </p:tgtEl>
                                        <p:attrNameLst>
                                          <p:attrName>style.visibility</p:attrName>
                                        </p:attrNameLst>
                                      </p:cBhvr>
                                      <p:to>
                                        <p:strVal val="visible"/>
                                      </p:to>
                                    </p:set>
                                    <p:anim calcmode="lin" valueType="num">
                                      <p:cBhvr>
                                        <p:cTn id="7" dur="1000" fill="hold"/>
                                        <p:tgtEl>
                                          <p:spTgt spid="66565"/>
                                        </p:tgtEl>
                                        <p:attrNameLst>
                                          <p:attrName>ppt_w</p:attrName>
                                        </p:attrNameLst>
                                      </p:cBhvr>
                                      <p:tavLst>
                                        <p:tav tm="0">
                                          <p:val>
                                            <p:strVal val="#ppt_w*0.70"/>
                                          </p:val>
                                        </p:tav>
                                        <p:tav tm="100000">
                                          <p:val>
                                            <p:strVal val="#ppt_w"/>
                                          </p:val>
                                        </p:tav>
                                      </p:tavLst>
                                    </p:anim>
                                    <p:anim calcmode="lin" valueType="num">
                                      <p:cBhvr>
                                        <p:cTn id="8" dur="1000" fill="hold"/>
                                        <p:tgtEl>
                                          <p:spTgt spid="66565"/>
                                        </p:tgtEl>
                                        <p:attrNameLst>
                                          <p:attrName>ppt_h</p:attrName>
                                        </p:attrNameLst>
                                      </p:cBhvr>
                                      <p:tavLst>
                                        <p:tav tm="0">
                                          <p:val>
                                            <p:strVal val="#ppt_h"/>
                                          </p:val>
                                        </p:tav>
                                        <p:tav tm="100000">
                                          <p:val>
                                            <p:strVal val="#ppt_h"/>
                                          </p:val>
                                        </p:tav>
                                      </p:tavLst>
                                    </p:anim>
                                    <p:animEffect transition="in" filter="fade">
                                      <p:cBhvr>
                                        <p:cTn id="9" dur="1000"/>
                                        <p:tgtEl>
                                          <p:spTgt spid="6656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6568"/>
                                        </p:tgtEl>
                                        <p:attrNameLst>
                                          <p:attrName>style.visibility</p:attrName>
                                        </p:attrNameLst>
                                      </p:cBhvr>
                                      <p:to>
                                        <p:strVal val="visible"/>
                                      </p:to>
                                    </p:set>
                                    <p:animEffect transition="in" filter="fade">
                                      <p:cBhvr>
                                        <p:cTn id="14" dur="2000"/>
                                        <p:tgtEl>
                                          <p:spTgt spid="66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p:bldP spid="6656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44" name="Picture 4"/>
          <p:cNvPicPr>
            <a:picLocks noChangeAspect="1" noChangeArrowheads="1"/>
          </p:cNvPicPr>
          <p:nvPr/>
        </p:nvPicPr>
        <p:blipFill>
          <a:blip r:embed="rId2" cstate="print"/>
          <a:srcRect/>
          <a:stretch>
            <a:fillRect/>
          </a:stretch>
        </p:blipFill>
        <p:spPr bwMode="auto">
          <a:xfrm>
            <a:off x="0" y="196850"/>
            <a:ext cx="9144000" cy="646430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660" name="Picture 4"/>
          <p:cNvPicPr>
            <a:picLocks noChangeAspect="1" noChangeArrowheads="1"/>
          </p:cNvPicPr>
          <p:nvPr/>
        </p:nvPicPr>
        <p:blipFill>
          <a:blip r:embed="rId2" cstate="print"/>
          <a:srcRect/>
          <a:stretch>
            <a:fillRect/>
          </a:stretch>
        </p:blipFill>
        <p:spPr bwMode="auto">
          <a:xfrm>
            <a:off x="1908175" y="620713"/>
            <a:ext cx="6772275" cy="4464050"/>
          </a:xfrm>
          <a:prstGeom prst="rect">
            <a:avLst/>
          </a:prstGeom>
          <a:noFill/>
          <a:ln w="9525">
            <a:noFill/>
            <a:miter lim="800000"/>
            <a:headEnd/>
            <a:tailEnd/>
          </a:ln>
          <a:effectLst/>
        </p:spPr>
      </p:pic>
      <p:sp>
        <p:nvSpPr>
          <p:cNvPr id="70661" name="Text Box 5"/>
          <p:cNvSpPr txBox="1">
            <a:spLocks noChangeArrowheads="1"/>
          </p:cNvSpPr>
          <p:nvPr/>
        </p:nvSpPr>
        <p:spPr bwMode="auto">
          <a:xfrm>
            <a:off x="468313" y="836613"/>
            <a:ext cx="8207375" cy="2289175"/>
          </a:xfrm>
          <a:prstGeom prst="rect">
            <a:avLst/>
          </a:prstGeom>
          <a:noFill/>
          <a:ln w="9525">
            <a:noFill/>
            <a:miter lim="800000"/>
            <a:headEnd/>
            <a:tailEnd/>
          </a:ln>
          <a:effectLst/>
        </p:spPr>
        <p:txBody>
          <a:bodyPr>
            <a:spAutoFit/>
          </a:bodyPr>
          <a:lstStyle/>
          <a:p>
            <a:pPr>
              <a:spcBef>
                <a:spcPct val="50000"/>
              </a:spcBef>
            </a:pPr>
            <a:r>
              <a:rPr lang="en-GB" sz="3600">
                <a:latin typeface="Broadway" pitchFamily="82" charset="0"/>
              </a:rPr>
              <a:t>“</a:t>
            </a:r>
            <a:r>
              <a:rPr lang="en-GB" sz="3600">
                <a:latin typeface="Rockwell" pitchFamily="18" charset="0"/>
              </a:rPr>
              <a:t>Looking for a headline font – or an interesting body font? Slab serifs are the middle ground between display and serif.</a:t>
            </a:r>
            <a:r>
              <a:rPr lang="en-GB" sz="3600">
                <a:latin typeface="Broadway" pitchFamily="82" charset="0"/>
              </a:rPr>
              <a:t>”</a:t>
            </a:r>
            <a:r>
              <a:rPr lang="en-GB" sz="2000">
                <a:latin typeface="Century Gothic" pitchFamily="34" charset="0"/>
              </a:rPr>
              <a:t>Computer Arts Projects 2011</a:t>
            </a:r>
            <a:endParaRPr lang="en-GB" sz="3600">
              <a:latin typeface="Broadway" pitchFamily="82" charset="0"/>
            </a:endParaRPr>
          </a:p>
        </p:txBody>
      </p:sp>
      <p:sp>
        <p:nvSpPr>
          <p:cNvPr id="70662" name="Text Box 6"/>
          <p:cNvSpPr txBox="1">
            <a:spLocks noChangeArrowheads="1"/>
          </p:cNvSpPr>
          <p:nvPr/>
        </p:nvSpPr>
        <p:spPr bwMode="auto">
          <a:xfrm>
            <a:off x="1763713" y="5084763"/>
            <a:ext cx="6985000" cy="1465262"/>
          </a:xfrm>
          <a:prstGeom prst="rect">
            <a:avLst/>
          </a:prstGeom>
          <a:noFill/>
          <a:ln w="9525">
            <a:noFill/>
            <a:miter lim="800000"/>
            <a:headEnd/>
            <a:tailEnd/>
          </a:ln>
          <a:effectLst/>
        </p:spPr>
        <p:txBody>
          <a:bodyPr>
            <a:spAutoFit/>
          </a:bodyPr>
          <a:lstStyle/>
          <a:p>
            <a:pPr algn="r">
              <a:spcBef>
                <a:spcPct val="50000"/>
              </a:spcBef>
            </a:pPr>
            <a:r>
              <a:rPr lang="en-GB">
                <a:latin typeface="Rockwell" pitchFamily="18" charset="0"/>
              </a:rPr>
              <a:t>Regardless of historical reference – from Clarendon to Neo-grotesque – slab serifs are suitable for publication design and corporate identities, and work across print and digital with ease, providing the designer with a powerful and genuinely useful set of fonts that can come into play on any design project.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0661"/>
                                        </p:tgtEl>
                                        <p:attrNameLst>
                                          <p:attrName>style.visibility</p:attrName>
                                        </p:attrNameLst>
                                      </p:cBhvr>
                                      <p:to>
                                        <p:strVal val="visible"/>
                                      </p:to>
                                    </p:set>
                                    <p:anim calcmode="lin" valueType="num">
                                      <p:cBhvr>
                                        <p:cTn id="7" dur="1000" fill="hold"/>
                                        <p:tgtEl>
                                          <p:spTgt spid="70661"/>
                                        </p:tgtEl>
                                        <p:attrNameLst>
                                          <p:attrName>ppt_w</p:attrName>
                                        </p:attrNameLst>
                                      </p:cBhvr>
                                      <p:tavLst>
                                        <p:tav tm="0">
                                          <p:val>
                                            <p:strVal val="#ppt_w*0.70"/>
                                          </p:val>
                                        </p:tav>
                                        <p:tav tm="100000">
                                          <p:val>
                                            <p:strVal val="#ppt_w"/>
                                          </p:val>
                                        </p:tav>
                                      </p:tavLst>
                                    </p:anim>
                                    <p:anim calcmode="lin" valueType="num">
                                      <p:cBhvr>
                                        <p:cTn id="8" dur="1000" fill="hold"/>
                                        <p:tgtEl>
                                          <p:spTgt spid="70661"/>
                                        </p:tgtEl>
                                        <p:attrNameLst>
                                          <p:attrName>ppt_h</p:attrName>
                                        </p:attrNameLst>
                                      </p:cBhvr>
                                      <p:tavLst>
                                        <p:tav tm="0">
                                          <p:val>
                                            <p:strVal val="#ppt_h"/>
                                          </p:val>
                                        </p:tav>
                                        <p:tav tm="100000">
                                          <p:val>
                                            <p:strVal val="#ppt_h"/>
                                          </p:val>
                                        </p:tav>
                                      </p:tavLst>
                                    </p:anim>
                                    <p:animEffect transition="in" filter="fade">
                                      <p:cBhvr>
                                        <p:cTn id="9" dur="1000"/>
                                        <p:tgtEl>
                                          <p:spTgt spid="7066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0662"/>
                                        </p:tgtEl>
                                        <p:attrNameLst>
                                          <p:attrName>style.visibility</p:attrName>
                                        </p:attrNameLst>
                                      </p:cBhvr>
                                      <p:to>
                                        <p:strVal val="visible"/>
                                      </p:to>
                                    </p:set>
                                    <p:anim calcmode="lin" valueType="num">
                                      <p:cBhvr>
                                        <p:cTn id="14" dur="1000" fill="hold"/>
                                        <p:tgtEl>
                                          <p:spTgt spid="70662"/>
                                        </p:tgtEl>
                                        <p:attrNameLst>
                                          <p:attrName>ppt_w</p:attrName>
                                        </p:attrNameLst>
                                      </p:cBhvr>
                                      <p:tavLst>
                                        <p:tav tm="0">
                                          <p:val>
                                            <p:strVal val="#ppt_w*0.70"/>
                                          </p:val>
                                        </p:tav>
                                        <p:tav tm="100000">
                                          <p:val>
                                            <p:strVal val="#ppt_w"/>
                                          </p:val>
                                        </p:tav>
                                      </p:tavLst>
                                    </p:anim>
                                    <p:anim calcmode="lin" valueType="num">
                                      <p:cBhvr>
                                        <p:cTn id="15" dur="1000" fill="hold"/>
                                        <p:tgtEl>
                                          <p:spTgt spid="70662"/>
                                        </p:tgtEl>
                                        <p:attrNameLst>
                                          <p:attrName>ppt_h</p:attrName>
                                        </p:attrNameLst>
                                      </p:cBhvr>
                                      <p:tavLst>
                                        <p:tav tm="0">
                                          <p:val>
                                            <p:strVal val="#ppt_h"/>
                                          </p:val>
                                        </p:tav>
                                        <p:tav tm="100000">
                                          <p:val>
                                            <p:strVal val="#ppt_h"/>
                                          </p:val>
                                        </p:tav>
                                      </p:tavLst>
                                    </p:anim>
                                    <p:animEffect transition="in" filter="fade">
                                      <p:cBhvr>
                                        <p:cTn id="16" dur="1000"/>
                                        <p:tgtEl>
                                          <p:spTgt spid="70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p:bldP spid="706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7589" name="Picture 5"/>
          <p:cNvPicPr>
            <a:picLocks noChangeAspect="1" noChangeArrowheads="1"/>
          </p:cNvPicPr>
          <p:nvPr/>
        </p:nvPicPr>
        <p:blipFill>
          <a:blip r:embed="rId2" cstate="print"/>
          <a:srcRect/>
          <a:stretch>
            <a:fillRect/>
          </a:stretch>
        </p:blipFill>
        <p:spPr bwMode="auto">
          <a:xfrm>
            <a:off x="1908175" y="620713"/>
            <a:ext cx="6772275" cy="4464050"/>
          </a:xfrm>
          <a:prstGeom prst="rect">
            <a:avLst/>
          </a:prstGeom>
          <a:noFill/>
          <a:ln w="9525">
            <a:noFill/>
            <a:miter lim="800000"/>
            <a:headEnd/>
            <a:tailEnd/>
          </a:ln>
          <a:effectLst/>
        </p:spPr>
      </p:pic>
      <p:sp>
        <p:nvSpPr>
          <p:cNvPr id="67590" name="Rectangle 6"/>
          <p:cNvSpPr>
            <a:spLocks noChangeArrowheads="1"/>
          </p:cNvSpPr>
          <p:nvPr/>
        </p:nvSpPr>
        <p:spPr bwMode="auto">
          <a:xfrm>
            <a:off x="323850" y="476250"/>
            <a:ext cx="8820150" cy="1143000"/>
          </a:xfrm>
          <a:prstGeom prst="rect">
            <a:avLst/>
          </a:prstGeom>
          <a:noFill/>
          <a:ln w="9525">
            <a:noFill/>
            <a:miter lim="800000"/>
            <a:headEnd/>
            <a:tailEnd/>
          </a:ln>
          <a:effectLst/>
        </p:spPr>
        <p:txBody>
          <a:bodyPr anchor="ctr"/>
          <a:lstStyle/>
          <a:p>
            <a:r>
              <a:rPr lang="en-GB" sz="6600">
                <a:solidFill>
                  <a:schemeClr val="tx2"/>
                </a:solidFill>
                <a:latin typeface="Rockwell Extra Bold" pitchFamily="18" charset="0"/>
              </a:rPr>
              <a:t>Slab Serif</a:t>
            </a:r>
          </a:p>
        </p:txBody>
      </p:sp>
      <p:sp>
        <p:nvSpPr>
          <p:cNvPr id="67591" name="Text Box 7"/>
          <p:cNvSpPr txBox="1">
            <a:spLocks noChangeArrowheads="1"/>
          </p:cNvSpPr>
          <p:nvPr/>
        </p:nvSpPr>
        <p:spPr bwMode="auto">
          <a:xfrm>
            <a:off x="395288" y="1628775"/>
            <a:ext cx="7272337" cy="5278438"/>
          </a:xfrm>
          <a:prstGeom prst="rect">
            <a:avLst/>
          </a:prstGeom>
          <a:noFill/>
          <a:ln w="9525">
            <a:noFill/>
            <a:miter lim="800000"/>
            <a:headEnd/>
            <a:tailEnd/>
          </a:ln>
          <a:effectLst/>
        </p:spPr>
        <p:txBody>
          <a:bodyPr>
            <a:spAutoFit/>
          </a:bodyPr>
          <a:lstStyle/>
          <a:p>
            <a:r>
              <a:rPr lang="en-GB" sz="2800">
                <a:latin typeface="Rockwell Extra Bold" pitchFamily="18" charset="0"/>
              </a:rPr>
              <a:t>A happy medium</a:t>
            </a:r>
            <a:endParaRPr lang="en-GB" sz="800" b="1">
              <a:latin typeface="Rockwell Extra Bold" pitchFamily="18" charset="0"/>
            </a:endParaRPr>
          </a:p>
          <a:p>
            <a:r>
              <a:rPr lang="en-GB">
                <a:latin typeface="Rockwell" pitchFamily="18" charset="0"/>
              </a:rPr>
              <a:t>The slab serifs are the right choice if you want to mix the classic touch of a serif with the freshness of sans-serif and it will help your design stand out from the crowd.</a:t>
            </a:r>
          </a:p>
          <a:p>
            <a:endParaRPr lang="en-GB" sz="800">
              <a:latin typeface="Rockwell" pitchFamily="18" charset="0"/>
            </a:endParaRPr>
          </a:p>
          <a:p>
            <a:r>
              <a:rPr lang="en-GB" sz="2800">
                <a:latin typeface="Rockwell Extra Bold" pitchFamily="18" charset="0"/>
              </a:rPr>
              <a:t>Leading lights</a:t>
            </a:r>
            <a:endParaRPr lang="en-GB" sz="800" b="1">
              <a:latin typeface="Times New Roman" pitchFamily="18" charset="0"/>
            </a:endParaRPr>
          </a:p>
          <a:p>
            <a:r>
              <a:rPr lang="en-GB">
                <a:latin typeface="Rockwell" pitchFamily="18" charset="0"/>
              </a:rPr>
              <a:t>Slab serifs that include light weights can be used for body copy as an interesting alternative to serifs. The leading will need to be expanded to balance the extra detail at smaller point sizes.</a:t>
            </a:r>
          </a:p>
          <a:p>
            <a:endParaRPr lang="en-GB" sz="800">
              <a:latin typeface="Rockwell" pitchFamily="18" charset="0"/>
            </a:endParaRPr>
          </a:p>
          <a:p>
            <a:r>
              <a:rPr lang="en-GB" sz="2800">
                <a:latin typeface="Rockwell Extra Bold" pitchFamily="18" charset="0"/>
              </a:rPr>
              <a:t>Use your space wisely</a:t>
            </a:r>
            <a:endParaRPr lang="en-GB" sz="800">
              <a:latin typeface="Times New Roman" pitchFamily="18" charset="0"/>
            </a:endParaRPr>
          </a:p>
          <a:p>
            <a:r>
              <a:rPr lang="en-GB">
                <a:latin typeface="Rockwell" pitchFamily="18" charset="0"/>
              </a:rPr>
              <a:t>Proper spacing and kerning are required. Slabs usually have pronounced serif structures that demand a certain level of attention due to the negative shapes they create. Being aware of the sort of slab being used in context will help you space it accordingly.</a:t>
            </a:r>
          </a:p>
          <a:p>
            <a:endParaRPr lang="en-GB" sz="1200" b="1">
              <a:latin typeface="Times New Roman" pitchFamily="18" charset="0"/>
            </a:endParaRPr>
          </a:p>
          <a:p>
            <a:pPr>
              <a:spcBef>
                <a:spcPct val="50000"/>
              </a:spcBef>
            </a:pPr>
            <a:endParaRPr lang="en-GB" sz="3200">
              <a:latin typeface="Broadway" pitchFamily="82" charset="0"/>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2468" name="Picture 4"/>
          <p:cNvPicPr>
            <a:picLocks noChangeAspect="1" noChangeArrowheads="1"/>
          </p:cNvPicPr>
          <p:nvPr/>
        </p:nvPicPr>
        <p:blipFill>
          <a:blip r:embed="rId2" cstate="print"/>
          <a:srcRect/>
          <a:stretch>
            <a:fillRect/>
          </a:stretch>
        </p:blipFill>
        <p:spPr bwMode="auto">
          <a:xfrm>
            <a:off x="0" y="196850"/>
            <a:ext cx="9144000" cy="646430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2708" name="Picture 4"/>
          <p:cNvPicPr>
            <a:picLocks noChangeAspect="1" noChangeArrowheads="1"/>
          </p:cNvPicPr>
          <p:nvPr/>
        </p:nvPicPr>
        <p:blipFill>
          <a:blip r:embed="rId2" cstate="print"/>
          <a:srcRect/>
          <a:stretch>
            <a:fillRect/>
          </a:stretch>
        </p:blipFill>
        <p:spPr bwMode="auto">
          <a:xfrm>
            <a:off x="1979613" y="620713"/>
            <a:ext cx="6700837" cy="4464050"/>
          </a:xfrm>
          <a:prstGeom prst="rect">
            <a:avLst/>
          </a:prstGeom>
          <a:noFill/>
          <a:ln w="9525">
            <a:noFill/>
            <a:miter lim="800000"/>
            <a:headEnd/>
            <a:tailEnd/>
          </a:ln>
          <a:effectLst/>
        </p:spPr>
      </p:pic>
      <p:sp>
        <p:nvSpPr>
          <p:cNvPr id="72709" name="Text Box 5"/>
          <p:cNvSpPr txBox="1">
            <a:spLocks noChangeArrowheads="1"/>
          </p:cNvSpPr>
          <p:nvPr/>
        </p:nvSpPr>
        <p:spPr bwMode="auto">
          <a:xfrm>
            <a:off x="468313" y="836613"/>
            <a:ext cx="8207375" cy="3630612"/>
          </a:xfrm>
          <a:prstGeom prst="rect">
            <a:avLst/>
          </a:prstGeom>
          <a:noFill/>
          <a:ln w="9525">
            <a:noFill/>
            <a:miter lim="800000"/>
            <a:headEnd/>
            <a:tailEnd/>
          </a:ln>
          <a:effectLst/>
        </p:spPr>
        <p:txBody>
          <a:bodyPr>
            <a:spAutoFit/>
          </a:bodyPr>
          <a:lstStyle/>
          <a:p>
            <a:pPr>
              <a:spcBef>
                <a:spcPct val="50000"/>
              </a:spcBef>
            </a:pPr>
            <a:r>
              <a:rPr lang="en-GB" sz="3600">
                <a:latin typeface="Broadway" pitchFamily="82" charset="0"/>
              </a:rPr>
              <a:t>“</a:t>
            </a:r>
            <a:r>
              <a:rPr lang="en-GB" sz="2800">
                <a:latin typeface="Century Gothic" pitchFamily="34" charset="0"/>
              </a:rPr>
              <a:t>Script fonts are generally created in a number of styles. There are the formal scripts, derived from 17</a:t>
            </a:r>
            <a:r>
              <a:rPr lang="en-GB" sz="2800" baseline="30000">
                <a:latin typeface="Century Gothic" pitchFamily="34" charset="0"/>
              </a:rPr>
              <a:t>th</a:t>
            </a:r>
            <a:r>
              <a:rPr lang="en-GB" sz="2800">
                <a:latin typeface="Century Gothic" pitchFamily="34" charset="0"/>
              </a:rPr>
              <a:t> century formal writing styles; casual scripts – more modern fonts that commonly have variable width strokes, and are designed to look informal or handwritten – and calligraphic scripts which emulate calligraphy.</a:t>
            </a:r>
            <a:r>
              <a:rPr lang="en-GB" sz="2800">
                <a:latin typeface="Broadway" pitchFamily="82" charset="0"/>
              </a:rPr>
              <a:t>” </a:t>
            </a:r>
            <a:r>
              <a:rPr lang="en-GB"/>
              <a:t>-Charlotte Rivers</a:t>
            </a:r>
            <a:endParaRPr lang="en-GB" sz="2800">
              <a:latin typeface="Broadway" pitchFamily="82"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2709"/>
                                        </p:tgtEl>
                                        <p:attrNameLst>
                                          <p:attrName>style.visibility</p:attrName>
                                        </p:attrNameLst>
                                      </p:cBhvr>
                                      <p:to>
                                        <p:strVal val="visible"/>
                                      </p:to>
                                    </p:set>
                                    <p:anim calcmode="lin" valueType="num">
                                      <p:cBhvr>
                                        <p:cTn id="7" dur="1000" fill="hold"/>
                                        <p:tgtEl>
                                          <p:spTgt spid="72709"/>
                                        </p:tgtEl>
                                        <p:attrNameLst>
                                          <p:attrName>ppt_w</p:attrName>
                                        </p:attrNameLst>
                                      </p:cBhvr>
                                      <p:tavLst>
                                        <p:tav tm="0">
                                          <p:val>
                                            <p:strVal val="#ppt_w*0.70"/>
                                          </p:val>
                                        </p:tav>
                                        <p:tav tm="100000">
                                          <p:val>
                                            <p:strVal val="#ppt_w"/>
                                          </p:val>
                                        </p:tav>
                                      </p:tavLst>
                                    </p:anim>
                                    <p:anim calcmode="lin" valueType="num">
                                      <p:cBhvr>
                                        <p:cTn id="8" dur="1000" fill="hold"/>
                                        <p:tgtEl>
                                          <p:spTgt spid="72709"/>
                                        </p:tgtEl>
                                        <p:attrNameLst>
                                          <p:attrName>ppt_h</p:attrName>
                                        </p:attrNameLst>
                                      </p:cBhvr>
                                      <p:tavLst>
                                        <p:tav tm="0">
                                          <p:val>
                                            <p:strVal val="#ppt_h"/>
                                          </p:val>
                                        </p:tav>
                                        <p:tav tm="100000">
                                          <p:val>
                                            <p:strVal val="#ppt_h"/>
                                          </p:val>
                                        </p:tav>
                                      </p:tavLst>
                                    </p:anim>
                                    <p:animEffect transition="in" filter="fade">
                                      <p:cBhvr>
                                        <p:cTn id="9" dur="1000"/>
                                        <p:tgtEl>
                                          <p:spTgt spid="72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8613" name="Picture 5"/>
          <p:cNvPicPr>
            <a:picLocks noChangeAspect="1" noChangeArrowheads="1"/>
          </p:cNvPicPr>
          <p:nvPr/>
        </p:nvPicPr>
        <p:blipFill>
          <a:blip r:embed="rId2" cstate="print"/>
          <a:srcRect/>
          <a:stretch>
            <a:fillRect/>
          </a:stretch>
        </p:blipFill>
        <p:spPr bwMode="auto">
          <a:xfrm>
            <a:off x="1979613" y="620713"/>
            <a:ext cx="6700837" cy="4464050"/>
          </a:xfrm>
          <a:prstGeom prst="rect">
            <a:avLst/>
          </a:prstGeom>
          <a:noFill/>
          <a:ln w="9525">
            <a:noFill/>
            <a:miter lim="800000"/>
            <a:headEnd/>
            <a:tailEnd/>
          </a:ln>
          <a:effectLst/>
        </p:spPr>
      </p:pic>
      <p:sp>
        <p:nvSpPr>
          <p:cNvPr id="68614" name="Rectangle 6"/>
          <p:cNvSpPr>
            <a:spLocks noChangeArrowheads="1"/>
          </p:cNvSpPr>
          <p:nvPr/>
        </p:nvSpPr>
        <p:spPr bwMode="auto">
          <a:xfrm>
            <a:off x="323850" y="476250"/>
            <a:ext cx="8820150" cy="1143000"/>
          </a:xfrm>
          <a:prstGeom prst="rect">
            <a:avLst/>
          </a:prstGeom>
          <a:noFill/>
          <a:ln w="9525">
            <a:noFill/>
            <a:miter lim="800000"/>
            <a:headEnd/>
            <a:tailEnd/>
          </a:ln>
          <a:effectLst/>
        </p:spPr>
        <p:txBody>
          <a:bodyPr anchor="ctr"/>
          <a:lstStyle/>
          <a:p>
            <a:r>
              <a:rPr lang="en-GB" sz="8800">
                <a:solidFill>
                  <a:schemeClr val="tx2"/>
                </a:solidFill>
                <a:latin typeface="Vivaldi" pitchFamily="66" charset="0"/>
              </a:rPr>
              <a:t>Script</a:t>
            </a:r>
          </a:p>
        </p:txBody>
      </p:sp>
      <p:sp>
        <p:nvSpPr>
          <p:cNvPr id="68615" name="Text Box 7"/>
          <p:cNvSpPr txBox="1">
            <a:spLocks noChangeArrowheads="1"/>
          </p:cNvSpPr>
          <p:nvPr/>
        </p:nvSpPr>
        <p:spPr bwMode="auto">
          <a:xfrm>
            <a:off x="395288" y="1628775"/>
            <a:ext cx="7272337" cy="4184650"/>
          </a:xfrm>
          <a:prstGeom prst="rect">
            <a:avLst/>
          </a:prstGeom>
          <a:noFill/>
          <a:ln w="9525">
            <a:noFill/>
            <a:miter lim="800000"/>
            <a:headEnd/>
            <a:tailEnd/>
          </a:ln>
          <a:effectLst/>
        </p:spPr>
        <p:txBody>
          <a:bodyPr>
            <a:spAutoFit/>
          </a:bodyPr>
          <a:lstStyle/>
          <a:p>
            <a:r>
              <a:rPr lang="en-GB" sz="2800">
                <a:latin typeface="Century Gothic" pitchFamily="34" charset="0"/>
              </a:rPr>
              <a:t>No body text</a:t>
            </a:r>
          </a:p>
          <a:p>
            <a:r>
              <a:rPr lang="en-GB" sz="1600">
                <a:latin typeface="Century Gothic" pitchFamily="34" charset="0"/>
              </a:rPr>
              <a:t>Never try to use a script for any running text, as readability will suffer. If you want a feel that emulates a script font for running text, a good quality italic font will always be a better option.</a:t>
            </a:r>
            <a:endParaRPr lang="en-GB" sz="1600" b="1">
              <a:latin typeface="Century Gothic" pitchFamily="34" charset="0"/>
            </a:endParaRPr>
          </a:p>
          <a:p>
            <a:endParaRPr lang="en-GB" sz="800">
              <a:latin typeface="Times New Roman" pitchFamily="18" charset="0"/>
            </a:endParaRPr>
          </a:p>
          <a:p>
            <a:r>
              <a:rPr lang="en-GB" sz="2800">
                <a:latin typeface="Century Gothic" pitchFamily="34" charset="0"/>
              </a:rPr>
              <a:t>Don’t shout</a:t>
            </a:r>
          </a:p>
          <a:p>
            <a:r>
              <a:rPr lang="en-GB" sz="1600">
                <a:latin typeface="Century Gothic" pitchFamily="34" charset="0"/>
              </a:rPr>
              <a:t>Generally don’t set words entirely in capital letters when using a script. Most script fonts are meant to be used in either title/proper mode or in lower case only. All-caps script will really harm the readability.</a:t>
            </a:r>
            <a:endParaRPr lang="en-GB" sz="1600" b="1">
              <a:latin typeface="Century Gothic" pitchFamily="34" charset="0"/>
            </a:endParaRPr>
          </a:p>
          <a:p>
            <a:endParaRPr lang="en-GB" sz="800">
              <a:latin typeface="Times New Roman" pitchFamily="18" charset="0"/>
            </a:endParaRPr>
          </a:p>
          <a:p>
            <a:r>
              <a:rPr lang="en-GB" sz="2800">
                <a:latin typeface="Century Gothic" pitchFamily="34" charset="0"/>
              </a:rPr>
              <a:t>Use sparingly</a:t>
            </a:r>
          </a:p>
          <a:p>
            <a:r>
              <a:rPr lang="en-GB" sz="1600">
                <a:latin typeface="Century Gothic" pitchFamily="34" charset="0"/>
              </a:rPr>
              <a:t>Only use scripts as headlines or as ‘accents’. The main exception to the rule might be where a script is intended to look like handwriting or invitations – but even then it should be used sparingly.</a:t>
            </a:r>
            <a:endParaRPr lang="en-GB" sz="1600" b="1">
              <a:latin typeface="Century Gothic" pitchFamily="34" charset="0"/>
            </a:endParaRPr>
          </a:p>
          <a:p>
            <a:pPr>
              <a:spcBef>
                <a:spcPct val="50000"/>
              </a:spcBef>
            </a:pPr>
            <a:endParaRPr lang="en-GB" sz="1600">
              <a:latin typeface="Broadway" pitchFamily="82"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8614"/>
                                        </p:tgtEl>
                                        <p:attrNameLst>
                                          <p:attrName>style.visibility</p:attrName>
                                        </p:attrNameLst>
                                      </p:cBhvr>
                                      <p:to>
                                        <p:strVal val="visible"/>
                                      </p:to>
                                    </p:set>
                                    <p:anim calcmode="lin" valueType="num">
                                      <p:cBhvr>
                                        <p:cTn id="7" dur="1000" fill="hold"/>
                                        <p:tgtEl>
                                          <p:spTgt spid="68614"/>
                                        </p:tgtEl>
                                        <p:attrNameLst>
                                          <p:attrName>ppt_w</p:attrName>
                                        </p:attrNameLst>
                                      </p:cBhvr>
                                      <p:tavLst>
                                        <p:tav tm="0">
                                          <p:val>
                                            <p:strVal val="#ppt_w*0.70"/>
                                          </p:val>
                                        </p:tav>
                                        <p:tav tm="100000">
                                          <p:val>
                                            <p:strVal val="#ppt_w"/>
                                          </p:val>
                                        </p:tav>
                                      </p:tavLst>
                                    </p:anim>
                                    <p:anim calcmode="lin" valueType="num">
                                      <p:cBhvr>
                                        <p:cTn id="8" dur="1000" fill="hold"/>
                                        <p:tgtEl>
                                          <p:spTgt spid="68614"/>
                                        </p:tgtEl>
                                        <p:attrNameLst>
                                          <p:attrName>ppt_h</p:attrName>
                                        </p:attrNameLst>
                                      </p:cBhvr>
                                      <p:tavLst>
                                        <p:tav tm="0">
                                          <p:val>
                                            <p:strVal val="#ppt_h"/>
                                          </p:val>
                                        </p:tav>
                                        <p:tav tm="100000">
                                          <p:val>
                                            <p:strVal val="#ppt_h"/>
                                          </p:val>
                                        </p:tav>
                                      </p:tavLst>
                                    </p:anim>
                                    <p:animEffect transition="in" filter="fade">
                                      <p:cBhvr>
                                        <p:cTn id="9" dur="1000"/>
                                        <p:tgtEl>
                                          <p:spTgt spid="686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8615"/>
                                        </p:tgtEl>
                                        <p:attrNameLst>
                                          <p:attrName>style.visibility</p:attrName>
                                        </p:attrNameLst>
                                      </p:cBhvr>
                                      <p:to>
                                        <p:strVal val="visible"/>
                                      </p:to>
                                    </p:set>
                                    <p:animEffect transition="in" filter="fade">
                                      <p:cBhvr>
                                        <p:cTn id="14" dur="2000"/>
                                        <p:tgtEl>
                                          <p:spTgt spid="68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p:bldP spid="686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95288" y="0"/>
            <a:ext cx="8229600" cy="1143000"/>
          </a:xfrm>
        </p:spPr>
        <p:txBody>
          <a:bodyPr/>
          <a:lstStyle/>
          <a:p>
            <a:r>
              <a:rPr lang="en-GB"/>
              <a:t>The Anatomy of Type</a:t>
            </a:r>
          </a:p>
        </p:txBody>
      </p:sp>
      <p:sp>
        <p:nvSpPr>
          <p:cNvPr id="5123" name="Rectangle 3"/>
          <p:cNvSpPr>
            <a:spLocks noGrp="1" noChangeArrowheads="1"/>
          </p:cNvSpPr>
          <p:nvPr>
            <p:ph type="body" idx="1"/>
          </p:nvPr>
        </p:nvSpPr>
        <p:spPr>
          <a:xfrm>
            <a:off x="539750" y="908050"/>
            <a:ext cx="8229600" cy="2016125"/>
          </a:xfrm>
        </p:spPr>
        <p:txBody>
          <a:bodyPr/>
          <a:lstStyle/>
          <a:p>
            <a:r>
              <a:rPr lang="en-GB" sz="2400"/>
              <a:t>Type images can be taken for granted, but choosing from a list of fonts takes care &amp; understanding.</a:t>
            </a:r>
          </a:p>
          <a:p>
            <a:r>
              <a:rPr lang="en-GB" sz="2400"/>
              <a:t>If you think of letter forms as designs in their own right , you will be prepared to create interesting layouts with typography.</a:t>
            </a:r>
          </a:p>
          <a:p>
            <a:pPr>
              <a:buFontTx/>
              <a:buNone/>
            </a:pPr>
            <a:endParaRPr lang="en-GB" sz="2400"/>
          </a:p>
        </p:txBody>
      </p:sp>
      <p:sp>
        <p:nvSpPr>
          <p:cNvPr id="5125" name="Text Box 5"/>
          <p:cNvSpPr txBox="1">
            <a:spLocks noChangeArrowheads="1"/>
          </p:cNvSpPr>
          <p:nvPr/>
        </p:nvSpPr>
        <p:spPr bwMode="auto">
          <a:xfrm>
            <a:off x="611188" y="3357563"/>
            <a:ext cx="7991475" cy="2141537"/>
          </a:xfrm>
          <a:prstGeom prst="rect">
            <a:avLst/>
          </a:prstGeom>
          <a:noFill/>
          <a:ln w="9525">
            <a:noFill/>
            <a:miter lim="800000"/>
            <a:headEnd/>
            <a:tailEnd/>
          </a:ln>
          <a:effectLst/>
        </p:spPr>
        <p:txBody>
          <a:bodyPr>
            <a:spAutoFit/>
          </a:bodyPr>
          <a:lstStyle/>
          <a:p>
            <a:pPr>
              <a:lnSpc>
                <a:spcPct val="90000"/>
              </a:lnSpc>
              <a:spcBef>
                <a:spcPct val="20000"/>
              </a:spcBef>
              <a:buFontTx/>
              <a:buChar char="•"/>
            </a:pPr>
            <a:r>
              <a:rPr lang="en-GB" sz="2000"/>
              <a:t>You may find some fonts become your favourites but be careful how you use them!</a:t>
            </a:r>
          </a:p>
          <a:p>
            <a:pPr>
              <a:lnSpc>
                <a:spcPct val="90000"/>
              </a:lnSpc>
              <a:spcBef>
                <a:spcPct val="20000"/>
              </a:spcBef>
              <a:buFontTx/>
              <a:buChar char="•"/>
            </a:pPr>
            <a:r>
              <a:rPr lang="en-GB" sz="2000"/>
              <a:t>E.g. you might decide that</a:t>
            </a:r>
            <a:r>
              <a:rPr lang="en-GB" sz="2000">
                <a:latin typeface="Bermuda Solid" pitchFamily="2" charset="0"/>
              </a:rPr>
              <a:t> </a:t>
            </a:r>
            <a:r>
              <a:rPr lang="en-GB" sz="2400">
                <a:latin typeface="Bauhaus 93" pitchFamily="82" charset="0"/>
              </a:rPr>
              <a:t>Bauhaus</a:t>
            </a:r>
            <a:r>
              <a:rPr lang="en-GB" sz="2000">
                <a:latin typeface="Bermuda Solid" pitchFamily="2" charset="0"/>
              </a:rPr>
              <a:t> </a:t>
            </a:r>
            <a:r>
              <a:rPr lang="en-GB" sz="2000"/>
              <a:t>is a favourite of yours, but whilst it might be an effective font to use for a heading or as part of a poster design, it should be avoided in formal letters, stories or magazine articles where the text content is more important than the design.</a:t>
            </a:r>
          </a:p>
        </p:txBody>
      </p:sp>
      <p:sp>
        <p:nvSpPr>
          <p:cNvPr id="5126" name="Text Box 6"/>
          <p:cNvSpPr txBox="1">
            <a:spLocks noChangeArrowheads="1"/>
          </p:cNvSpPr>
          <p:nvPr/>
        </p:nvSpPr>
        <p:spPr bwMode="auto">
          <a:xfrm>
            <a:off x="684213" y="5516563"/>
            <a:ext cx="7920037" cy="701675"/>
          </a:xfrm>
          <a:prstGeom prst="rect">
            <a:avLst/>
          </a:prstGeom>
          <a:noFill/>
          <a:ln w="9525">
            <a:noFill/>
            <a:miter lim="800000"/>
            <a:headEnd/>
            <a:tailEnd/>
          </a:ln>
          <a:effectLst/>
        </p:spPr>
        <p:txBody>
          <a:bodyPr>
            <a:spAutoFit/>
          </a:bodyPr>
          <a:lstStyle/>
          <a:p>
            <a:pPr>
              <a:spcBef>
                <a:spcPct val="50000"/>
              </a:spcBef>
            </a:pPr>
            <a:r>
              <a:rPr lang="en-GB" sz="2000"/>
              <a:t>In this lesson you will learn how to make more practical choices rather than just using a typeface because you like the look of it.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123">
                                            <p:txEl>
                                              <p:pRg st="0" end="0"/>
                                            </p:txEl>
                                          </p:spTgt>
                                        </p:tgtEl>
                                        <p:attrNameLst>
                                          <p:attrName>style.visibility</p:attrName>
                                        </p:attrNameLst>
                                      </p:cBhvr>
                                      <p:to>
                                        <p:strVal val="visible"/>
                                      </p:to>
                                    </p:set>
                                    <p:animEffect transition="in" filter="fade">
                                      <p:cBhvr>
                                        <p:cTn id="11" dur="2000"/>
                                        <p:tgtEl>
                                          <p:spTgt spid="5123">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123">
                                            <p:txEl>
                                              <p:pRg st="1" end="1"/>
                                            </p:txEl>
                                          </p:spTgt>
                                        </p:tgtEl>
                                        <p:attrNameLst>
                                          <p:attrName>style.visibility</p:attrName>
                                        </p:attrNameLst>
                                      </p:cBhvr>
                                      <p:to>
                                        <p:strVal val="visible"/>
                                      </p:to>
                                    </p:set>
                                    <p:animEffect transition="in" filter="fade">
                                      <p:cBhvr>
                                        <p:cTn id="15" dur="2000"/>
                                        <p:tgtEl>
                                          <p:spTgt spid="512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125"/>
                                        </p:tgtEl>
                                        <p:attrNameLst>
                                          <p:attrName>style.visibility</p:attrName>
                                        </p:attrNameLst>
                                      </p:cBhvr>
                                      <p:to>
                                        <p:strVal val="visible"/>
                                      </p:to>
                                    </p:set>
                                    <p:animEffect transition="in" filter="fade">
                                      <p:cBhvr>
                                        <p:cTn id="20" dur="2000"/>
                                        <p:tgtEl>
                                          <p:spTgt spid="5125"/>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5126"/>
                                        </p:tgtEl>
                                        <p:attrNameLst>
                                          <p:attrName>style.visibility</p:attrName>
                                        </p:attrNameLst>
                                      </p:cBhvr>
                                      <p:to>
                                        <p:strVal val="visible"/>
                                      </p:to>
                                    </p:set>
                                    <p:animEffect transition="in" filter="fade">
                                      <p:cBhvr>
                                        <p:cTn id="24" dur="2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P spid="5125" grpId="0"/>
      <p:bldP spid="51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a:xfrm>
            <a:off x="468313" y="0"/>
            <a:ext cx="8229600" cy="1143000"/>
          </a:xfrm>
        </p:spPr>
        <p:txBody>
          <a:bodyPr/>
          <a:lstStyle/>
          <a:p>
            <a:pPr algn="l"/>
            <a:r>
              <a:rPr lang="en-GB"/>
              <a:t>Spacing</a:t>
            </a:r>
          </a:p>
        </p:txBody>
      </p:sp>
      <p:sp>
        <p:nvSpPr>
          <p:cNvPr id="27653" name="Text Box 5"/>
          <p:cNvSpPr txBox="1">
            <a:spLocks noChangeArrowheads="1"/>
          </p:cNvSpPr>
          <p:nvPr/>
        </p:nvSpPr>
        <p:spPr bwMode="auto">
          <a:xfrm>
            <a:off x="611188" y="981075"/>
            <a:ext cx="2376487" cy="1558925"/>
          </a:xfrm>
          <a:prstGeom prst="rect">
            <a:avLst/>
          </a:prstGeom>
          <a:noFill/>
          <a:ln w="9525">
            <a:noFill/>
            <a:miter lim="800000"/>
            <a:headEnd/>
            <a:tailEnd/>
          </a:ln>
          <a:effectLst/>
        </p:spPr>
        <p:txBody>
          <a:bodyPr>
            <a:spAutoFit/>
          </a:bodyPr>
          <a:lstStyle/>
          <a:p>
            <a:pPr>
              <a:spcBef>
                <a:spcPct val="50000"/>
              </a:spcBef>
            </a:pPr>
            <a:r>
              <a:rPr lang="en-GB" sz="1600"/>
              <a:t>In many cases layouts will consist of pictures, captions  and copy, either in the form of headings (display type) or main copy (text).</a:t>
            </a:r>
          </a:p>
        </p:txBody>
      </p:sp>
      <p:sp>
        <p:nvSpPr>
          <p:cNvPr id="27656" name="Text Box 8"/>
          <p:cNvSpPr txBox="1">
            <a:spLocks noChangeArrowheads="1"/>
          </p:cNvSpPr>
          <p:nvPr/>
        </p:nvSpPr>
        <p:spPr bwMode="auto">
          <a:xfrm>
            <a:off x="611188" y="4581525"/>
            <a:ext cx="2376487" cy="1558925"/>
          </a:xfrm>
          <a:prstGeom prst="rect">
            <a:avLst/>
          </a:prstGeom>
          <a:noFill/>
          <a:ln w="9525">
            <a:noFill/>
            <a:miter lim="800000"/>
            <a:headEnd/>
            <a:tailEnd/>
          </a:ln>
          <a:effectLst/>
        </p:spPr>
        <p:txBody>
          <a:bodyPr>
            <a:spAutoFit/>
          </a:bodyPr>
          <a:lstStyle/>
          <a:p>
            <a:pPr>
              <a:spcBef>
                <a:spcPct val="50000"/>
              </a:spcBef>
            </a:pPr>
            <a:r>
              <a:rPr lang="en-GB" sz="1600"/>
              <a:t>You will need to decide about typefaces, sizes, measure (width of line) &amp; spacing (letter, word &amp; line) during the design process.</a:t>
            </a:r>
          </a:p>
        </p:txBody>
      </p:sp>
      <p:sp>
        <p:nvSpPr>
          <p:cNvPr id="27657" name="Text Box 9"/>
          <p:cNvSpPr txBox="1">
            <a:spLocks noChangeArrowheads="1"/>
          </p:cNvSpPr>
          <p:nvPr/>
        </p:nvSpPr>
        <p:spPr bwMode="auto">
          <a:xfrm>
            <a:off x="3132138" y="333375"/>
            <a:ext cx="5832475" cy="581025"/>
          </a:xfrm>
          <a:prstGeom prst="rect">
            <a:avLst/>
          </a:prstGeom>
          <a:noFill/>
          <a:ln w="9525">
            <a:noFill/>
            <a:miter lim="800000"/>
            <a:headEnd/>
            <a:tailEnd/>
          </a:ln>
          <a:effectLst/>
        </p:spPr>
        <p:txBody>
          <a:bodyPr>
            <a:spAutoFit/>
          </a:bodyPr>
          <a:lstStyle/>
          <a:p>
            <a:pPr>
              <a:spcBef>
                <a:spcPct val="50000"/>
              </a:spcBef>
            </a:pPr>
            <a:r>
              <a:rPr lang="en-GB" sz="1600"/>
              <a:t>It is unlikely that you will have to make adjustments to spacing in your main copy.</a:t>
            </a:r>
          </a:p>
        </p:txBody>
      </p:sp>
      <p:sp>
        <p:nvSpPr>
          <p:cNvPr id="27658" name="Text Box 10"/>
          <p:cNvSpPr txBox="1">
            <a:spLocks noChangeArrowheads="1"/>
          </p:cNvSpPr>
          <p:nvPr/>
        </p:nvSpPr>
        <p:spPr bwMode="auto">
          <a:xfrm>
            <a:off x="3132138" y="1268413"/>
            <a:ext cx="5832475" cy="2292350"/>
          </a:xfrm>
          <a:prstGeom prst="rect">
            <a:avLst/>
          </a:prstGeom>
          <a:noFill/>
          <a:ln w="9525">
            <a:noFill/>
            <a:miter lim="800000"/>
            <a:headEnd/>
            <a:tailEnd/>
          </a:ln>
          <a:effectLst/>
        </p:spPr>
        <p:txBody>
          <a:bodyPr>
            <a:spAutoFit/>
          </a:bodyPr>
          <a:lstStyle/>
          <a:p>
            <a:pPr>
              <a:spcBef>
                <a:spcPct val="50000"/>
              </a:spcBef>
            </a:pPr>
            <a:r>
              <a:rPr lang="en-GB" sz="1600"/>
              <a:t>However the main object in text is to try &amp; achieve a visual evenness through the characters. This consistency is important because when we read we interpret shapes of words rather than individual letters. In display copy, if there is unevenness in the letter spacing the eye can be distracted by the space rather than seeing the shapes. As the type size increases the unevenness can get worse, so adjustments are necessary. The problem is particularly bad when using upper case because of the way the letters fit together.</a:t>
            </a:r>
          </a:p>
        </p:txBody>
      </p:sp>
      <p:sp>
        <p:nvSpPr>
          <p:cNvPr id="27661" name="Rectangle 13"/>
          <p:cNvSpPr>
            <a:spLocks noChangeArrowheads="1"/>
          </p:cNvSpPr>
          <p:nvPr/>
        </p:nvSpPr>
        <p:spPr bwMode="auto">
          <a:xfrm>
            <a:off x="3492500" y="3644900"/>
            <a:ext cx="2951163" cy="1368425"/>
          </a:xfrm>
          <a:prstGeom prst="rect">
            <a:avLst/>
          </a:prstGeom>
          <a:solidFill>
            <a:schemeClr val="bg1"/>
          </a:solidFill>
          <a:ln w="9525">
            <a:noFill/>
            <a:miter lim="800000"/>
            <a:headEnd/>
            <a:tailEnd/>
          </a:ln>
          <a:effectLst/>
        </p:spPr>
        <p:txBody>
          <a:bodyPr wrap="none" anchor="ctr"/>
          <a:lstStyle/>
          <a:p>
            <a:endParaRPr lang="en-GB"/>
          </a:p>
        </p:txBody>
      </p:sp>
      <p:sp>
        <p:nvSpPr>
          <p:cNvPr id="27659" name="Text Box 11"/>
          <p:cNvSpPr txBox="1">
            <a:spLocks noChangeArrowheads="1"/>
          </p:cNvSpPr>
          <p:nvPr/>
        </p:nvSpPr>
        <p:spPr bwMode="auto">
          <a:xfrm>
            <a:off x="3492500" y="3644900"/>
            <a:ext cx="3024188" cy="1433513"/>
          </a:xfrm>
          <a:prstGeom prst="rect">
            <a:avLst/>
          </a:prstGeom>
          <a:noFill/>
          <a:ln w="9525">
            <a:noFill/>
            <a:miter lim="800000"/>
            <a:headEnd/>
            <a:tailEnd/>
          </a:ln>
          <a:effectLst/>
        </p:spPr>
        <p:txBody>
          <a:bodyPr>
            <a:spAutoFit/>
          </a:bodyPr>
          <a:lstStyle/>
          <a:p>
            <a:pPr>
              <a:spcBef>
                <a:spcPct val="50000"/>
              </a:spcBef>
            </a:pPr>
            <a:r>
              <a:rPr lang="en-GB" sz="8800">
                <a:latin typeface="Times New Roman" pitchFamily="18" charset="0"/>
              </a:rPr>
              <a:t>AVID</a:t>
            </a:r>
          </a:p>
        </p:txBody>
      </p:sp>
      <p:pic>
        <p:nvPicPr>
          <p:cNvPr id="27660" name="Picture 12"/>
          <p:cNvPicPr>
            <a:picLocks noChangeAspect="1" noChangeArrowheads="1"/>
          </p:cNvPicPr>
          <p:nvPr/>
        </p:nvPicPr>
        <p:blipFill>
          <a:blip r:embed="rId3" cstate="print"/>
          <a:srcRect r="6677"/>
          <a:stretch>
            <a:fillRect/>
          </a:stretch>
        </p:blipFill>
        <p:spPr bwMode="auto">
          <a:xfrm>
            <a:off x="3492500" y="5157788"/>
            <a:ext cx="2951163" cy="1409700"/>
          </a:xfrm>
          <a:prstGeom prst="rect">
            <a:avLst/>
          </a:prstGeom>
          <a:noFill/>
          <a:ln w="9525">
            <a:noFill/>
            <a:miter lim="800000"/>
            <a:headEnd/>
            <a:tailEnd/>
          </a:ln>
          <a:effectLst/>
        </p:spPr>
      </p:pic>
      <p:sp>
        <p:nvSpPr>
          <p:cNvPr id="27662" name="Text Box 14"/>
          <p:cNvSpPr txBox="1">
            <a:spLocks noChangeArrowheads="1"/>
          </p:cNvSpPr>
          <p:nvPr/>
        </p:nvSpPr>
        <p:spPr bwMode="auto">
          <a:xfrm>
            <a:off x="6516688" y="3716338"/>
            <a:ext cx="2376487" cy="1314450"/>
          </a:xfrm>
          <a:prstGeom prst="rect">
            <a:avLst/>
          </a:prstGeom>
          <a:noFill/>
          <a:ln w="9525">
            <a:noFill/>
            <a:miter lim="800000"/>
            <a:headEnd/>
            <a:tailEnd/>
          </a:ln>
          <a:effectLst/>
        </p:spPr>
        <p:txBody>
          <a:bodyPr>
            <a:spAutoFit/>
          </a:bodyPr>
          <a:lstStyle/>
          <a:p>
            <a:pPr>
              <a:spcBef>
                <a:spcPct val="50000"/>
              </a:spcBef>
            </a:pPr>
            <a:r>
              <a:rPr lang="en-GB" sz="1600" b="1"/>
              <a:t>The unevenness of visual spacing means the spaces between V, I &amp; D need to be made bigger.</a:t>
            </a:r>
          </a:p>
        </p:txBody>
      </p:sp>
      <p:sp>
        <p:nvSpPr>
          <p:cNvPr id="27663" name="Text Box 15"/>
          <p:cNvSpPr txBox="1">
            <a:spLocks noChangeArrowheads="1"/>
          </p:cNvSpPr>
          <p:nvPr/>
        </p:nvSpPr>
        <p:spPr bwMode="auto">
          <a:xfrm>
            <a:off x="6516688" y="5445125"/>
            <a:ext cx="2376487" cy="825500"/>
          </a:xfrm>
          <a:prstGeom prst="rect">
            <a:avLst/>
          </a:prstGeom>
          <a:noFill/>
          <a:ln w="9525">
            <a:noFill/>
            <a:miter lim="800000"/>
            <a:headEnd/>
            <a:tailEnd/>
          </a:ln>
          <a:effectLst/>
        </p:spPr>
        <p:txBody>
          <a:bodyPr>
            <a:spAutoFit/>
          </a:bodyPr>
          <a:lstStyle/>
          <a:p>
            <a:pPr>
              <a:spcBef>
                <a:spcPct val="50000"/>
              </a:spcBef>
            </a:pPr>
            <a:r>
              <a:rPr lang="en-GB" sz="1600" b="1"/>
              <a:t>The result after applying ‘kerning in a DTP program.</a:t>
            </a:r>
          </a:p>
        </p:txBody>
      </p:sp>
      <p:sp>
        <p:nvSpPr>
          <p:cNvPr id="27664" name="Line 16"/>
          <p:cNvSpPr>
            <a:spLocks noChangeShapeType="1"/>
          </p:cNvSpPr>
          <p:nvPr/>
        </p:nvSpPr>
        <p:spPr bwMode="auto">
          <a:xfrm>
            <a:off x="5219700" y="3644900"/>
            <a:ext cx="0" cy="1368425"/>
          </a:xfrm>
          <a:prstGeom prst="line">
            <a:avLst/>
          </a:prstGeom>
          <a:noFill/>
          <a:ln w="28575">
            <a:solidFill>
              <a:srgbClr val="FF9933"/>
            </a:solidFill>
            <a:round/>
            <a:headEnd/>
            <a:tailEnd/>
          </a:ln>
          <a:effectLst/>
        </p:spPr>
        <p:txBody>
          <a:bodyPr/>
          <a:lstStyle/>
          <a:p>
            <a:endParaRPr lang="en-GB"/>
          </a:p>
        </p:txBody>
      </p:sp>
      <p:sp>
        <p:nvSpPr>
          <p:cNvPr id="27665" name="Line 17"/>
          <p:cNvSpPr>
            <a:spLocks noChangeShapeType="1"/>
          </p:cNvSpPr>
          <p:nvPr/>
        </p:nvSpPr>
        <p:spPr bwMode="auto">
          <a:xfrm>
            <a:off x="5580063" y="3644900"/>
            <a:ext cx="0" cy="1368425"/>
          </a:xfrm>
          <a:prstGeom prst="line">
            <a:avLst/>
          </a:prstGeom>
          <a:noFill/>
          <a:ln w="28575">
            <a:solidFill>
              <a:srgbClr val="FF9933"/>
            </a:solidFill>
            <a:round/>
            <a:headEnd/>
            <a:tailEnd/>
          </a:ln>
          <a:effectLst/>
        </p:spPr>
        <p:txBody>
          <a:bodyPr/>
          <a:lstStyle/>
          <a:p>
            <a:endParaRPr lang="en-GB"/>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fade">
                                      <p:cBhvr>
                                        <p:cTn id="7" dur="2000"/>
                                        <p:tgtEl>
                                          <p:spTgt spid="276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3"/>
                                        </p:tgtEl>
                                        <p:attrNameLst>
                                          <p:attrName>style.visibility</p:attrName>
                                        </p:attrNameLst>
                                      </p:cBhvr>
                                      <p:to>
                                        <p:strVal val="visible"/>
                                      </p:to>
                                    </p:set>
                                    <p:animEffect transition="in" filter="fade">
                                      <p:cBhvr>
                                        <p:cTn id="12" dur="2000"/>
                                        <p:tgtEl>
                                          <p:spTgt spid="276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56"/>
                                        </p:tgtEl>
                                        <p:attrNameLst>
                                          <p:attrName>style.visibility</p:attrName>
                                        </p:attrNameLst>
                                      </p:cBhvr>
                                      <p:to>
                                        <p:strVal val="visible"/>
                                      </p:to>
                                    </p:set>
                                    <p:animEffect transition="in" filter="fade">
                                      <p:cBhvr>
                                        <p:cTn id="17" dur="2000"/>
                                        <p:tgtEl>
                                          <p:spTgt spid="2765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657"/>
                                        </p:tgtEl>
                                        <p:attrNameLst>
                                          <p:attrName>style.visibility</p:attrName>
                                        </p:attrNameLst>
                                      </p:cBhvr>
                                      <p:to>
                                        <p:strVal val="visible"/>
                                      </p:to>
                                    </p:set>
                                    <p:animEffect transition="in" filter="fade">
                                      <p:cBhvr>
                                        <p:cTn id="22" dur="2000"/>
                                        <p:tgtEl>
                                          <p:spTgt spid="2765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658"/>
                                        </p:tgtEl>
                                        <p:attrNameLst>
                                          <p:attrName>style.visibility</p:attrName>
                                        </p:attrNameLst>
                                      </p:cBhvr>
                                      <p:to>
                                        <p:strVal val="visible"/>
                                      </p:to>
                                    </p:set>
                                    <p:animEffect transition="in" filter="fade">
                                      <p:cBhvr>
                                        <p:cTn id="27" dur="2000"/>
                                        <p:tgtEl>
                                          <p:spTgt spid="2765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661"/>
                                        </p:tgtEl>
                                        <p:attrNameLst>
                                          <p:attrName>style.visibility</p:attrName>
                                        </p:attrNameLst>
                                      </p:cBhvr>
                                      <p:to>
                                        <p:strVal val="visible"/>
                                      </p:to>
                                    </p:set>
                                    <p:animEffect transition="in" filter="fade">
                                      <p:cBhvr>
                                        <p:cTn id="32" dur="2000"/>
                                        <p:tgtEl>
                                          <p:spTgt spid="2766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7659"/>
                                        </p:tgtEl>
                                        <p:attrNameLst>
                                          <p:attrName>style.visibility</p:attrName>
                                        </p:attrNameLst>
                                      </p:cBhvr>
                                      <p:to>
                                        <p:strVal val="visible"/>
                                      </p:to>
                                    </p:set>
                                    <p:animEffect transition="in" filter="fade">
                                      <p:cBhvr>
                                        <p:cTn id="35" dur="2000"/>
                                        <p:tgtEl>
                                          <p:spTgt spid="27659"/>
                                        </p:tgtEl>
                                      </p:cBhvr>
                                    </p:animEffect>
                                  </p:childTnLst>
                                </p:cTn>
                              </p:par>
                            </p:childTnLst>
                          </p:cTn>
                        </p:par>
                        <p:par>
                          <p:cTn id="36" fill="hold">
                            <p:stCondLst>
                              <p:cond delay="2000"/>
                            </p:stCondLst>
                            <p:childTnLst>
                              <p:par>
                                <p:cTn id="37" presetID="22" presetClass="entr" presetSubtype="1" fill="hold" grpId="0" nodeType="afterEffect">
                                  <p:stCondLst>
                                    <p:cond delay="0"/>
                                  </p:stCondLst>
                                  <p:childTnLst>
                                    <p:set>
                                      <p:cBhvr>
                                        <p:cTn id="38" dur="1" fill="hold">
                                          <p:stCondLst>
                                            <p:cond delay="0"/>
                                          </p:stCondLst>
                                        </p:cTn>
                                        <p:tgtEl>
                                          <p:spTgt spid="27664"/>
                                        </p:tgtEl>
                                        <p:attrNameLst>
                                          <p:attrName>style.visibility</p:attrName>
                                        </p:attrNameLst>
                                      </p:cBhvr>
                                      <p:to>
                                        <p:strVal val="visible"/>
                                      </p:to>
                                    </p:set>
                                    <p:animEffect transition="in" filter="wipe(up)">
                                      <p:cBhvr>
                                        <p:cTn id="39" dur="500"/>
                                        <p:tgtEl>
                                          <p:spTgt spid="27664"/>
                                        </p:tgtEl>
                                      </p:cBhvr>
                                    </p:animEffect>
                                  </p:childTnLst>
                                </p:cTn>
                              </p:par>
                            </p:childTnLst>
                          </p:cTn>
                        </p:par>
                        <p:par>
                          <p:cTn id="40" fill="hold">
                            <p:stCondLst>
                              <p:cond delay="2500"/>
                            </p:stCondLst>
                            <p:childTnLst>
                              <p:par>
                                <p:cTn id="41" presetID="22" presetClass="entr" presetSubtype="1" fill="hold" grpId="0" nodeType="afterEffect">
                                  <p:stCondLst>
                                    <p:cond delay="0"/>
                                  </p:stCondLst>
                                  <p:childTnLst>
                                    <p:set>
                                      <p:cBhvr>
                                        <p:cTn id="42" dur="1" fill="hold">
                                          <p:stCondLst>
                                            <p:cond delay="0"/>
                                          </p:stCondLst>
                                        </p:cTn>
                                        <p:tgtEl>
                                          <p:spTgt spid="27665"/>
                                        </p:tgtEl>
                                        <p:attrNameLst>
                                          <p:attrName>style.visibility</p:attrName>
                                        </p:attrNameLst>
                                      </p:cBhvr>
                                      <p:to>
                                        <p:strVal val="visible"/>
                                      </p:to>
                                    </p:set>
                                    <p:animEffect transition="in" filter="wipe(up)">
                                      <p:cBhvr>
                                        <p:cTn id="43" dur="500"/>
                                        <p:tgtEl>
                                          <p:spTgt spid="27665"/>
                                        </p:tgtEl>
                                      </p:cBhvr>
                                    </p:animEffect>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27662"/>
                                        </p:tgtEl>
                                        <p:attrNameLst>
                                          <p:attrName>style.visibility</p:attrName>
                                        </p:attrNameLst>
                                      </p:cBhvr>
                                      <p:to>
                                        <p:strVal val="visible"/>
                                      </p:to>
                                    </p:set>
                                    <p:animEffect transition="in" filter="fade">
                                      <p:cBhvr>
                                        <p:cTn id="47" dur="2000"/>
                                        <p:tgtEl>
                                          <p:spTgt spid="2766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660"/>
                                        </p:tgtEl>
                                        <p:attrNameLst>
                                          <p:attrName>style.visibility</p:attrName>
                                        </p:attrNameLst>
                                      </p:cBhvr>
                                      <p:to>
                                        <p:strVal val="visible"/>
                                      </p:to>
                                    </p:set>
                                    <p:animEffect transition="in" filter="fade">
                                      <p:cBhvr>
                                        <p:cTn id="52" dur="2000"/>
                                        <p:tgtEl>
                                          <p:spTgt spid="27660"/>
                                        </p:tgtEl>
                                      </p:cBhvr>
                                    </p:animEffect>
                                  </p:childTnLst>
                                </p:cTn>
                              </p:par>
                            </p:childTnLst>
                          </p:cTn>
                        </p:par>
                        <p:par>
                          <p:cTn id="53" fill="hold">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27663"/>
                                        </p:tgtEl>
                                        <p:attrNameLst>
                                          <p:attrName>style.visibility</p:attrName>
                                        </p:attrNameLst>
                                      </p:cBhvr>
                                      <p:to>
                                        <p:strVal val="visible"/>
                                      </p:to>
                                    </p:set>
                                    <p:animEffect transition="in" filter="fade">
                                      <p:cBhvr>
                                        <p:cTn id="56" dur="2000"/>
                                        <p:tgtEl>
                                          <p:spTgt spid="27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3" grpId="0"/>
      <p:bldP spid="27656" grpId="0"/>
      <p:bldP spid="27657" grpId="0"/>
      <p:bldP spid="27658" grpId="0"/>
      <p:bldP spid="27661" grpId="0" animBg="1"/>
      <p:bldP spid="27659" grpId="0"/>
      <p:bldP spid="27662" grpId="0"/>
      <p:bldP spid="27663" grpId="0"/>
      <p:bldP spid="27664" grpId="0" animBg="1"/>
      <p:bldP spid="2766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p:cNvPicPr>
            <a:picLocks noChangeAspect="1" noChangeArrowheads="1"/>
          </p:cNvPicPr>
          <p:nvPr/>
        </p:nvPicPr>
        <p:blipFill>
          <a:blip r:embed="rId3" cstate="print"/>
          <a:srcRect/>
          <a:stretch>
            <a:fillRect/>
          </a:stretch>
        </p:blipFill>
        <p:spPr bwMode="auto">
          <a:xfrm>
            <a:off x="539750" y="260350"/>
            <a:ext cx="4352925" cy="3265488"/>
          </a:xfrm>
          <a:prstGeom prst="rect">
            <a:avLst/>
          </a:prstGeom>
          <a:noFill/>
          <a:ln w="9525">
            <a:noFill/>
            <a:miter lim="800000"/>
            <a:headEnd/>
            <a:tailEnd/>
          </a:ln>
          <a:effectLst/>
        </p:spPr>
      </p:pic>
      <p:pic>
        <p:nvPicPr>
          <p:cNvPr id="33797" name="Picture 5"/>
          <p:cNvPicPr>
            <a:picLocks noChangeAspect="1" noChangeArrowheads="1"/>
          </p:cNvPicPr>
          <p:nvPr/>
        </p:nvPicPr>
        <p:blipFill>
          <a:blip r:embed="rId4" cstate="print"/>
          <a:srcRect/>
          <a:stretch>
            <a:fillRect/>
          </a:stretch>
        </p:blipFill>
        <p:spPr bwMode="auto">
          <a:xfrm>
            <a:off x="4356100" y="1916113"/>
            <a:ext cx="4321175" cy="3241675"/>
          </a:xfrm>
          <a:prstGeom prst="rect">
            <a:avLst/>
          </a:prstGeom>
          <a:noFill/>
          <a:ln w="9525">
            <a:noFill/>
            <a:miter lim="800000"/>
            <a:headEnd/>
            <a:tailEnd/>
          </a:ln>
          <a:effectLst/>
        </p:spPr>
      </p:pic>
      <p:sp>
        <p:nvSpPr>
          <p:cNvPr id="33798" name="Text Box 6"/>
          <p:cNvSpPr txBox="1">
            <a:spLocks noChangeArrowheads="1"/>
          </p:cNvSpPr>
          <p:nvPr/>
        </p:nvSpPr>
        <p:spPr bwMode="auto">
          <a:xfrm>
            <a:off x="395288" y="3789363"/>
            <a:ext cx="3816350" cy="2703512"/>
          </a:xfrm>
          <a:prstGeom prst="rect">
            <a:avLst/>
          </a:prstGeom>
          <a:noFill/>
          <a:ln w="9525">
            <a:noFill/>
            <a:miter lim="800000"/>
            <a:headEnd/>
            <a:tailEnd/>
          </a:ln>
          <a:effectLst/>
        </p:spPr>
        <p:txBody>
          <a:bodyPr>
            <a:spAutoFit/>
          </a:bodyPr>
          <a:lstStyle/>
          <a:p>
            <a:pPr>
              <a:spcBef>
                <a:spcPct val="50000"/>
              </a:spcBef>
            </a:pPr>
            <a:r>
              <a:rPr lang="en-GB"/>
              <a:t>Changing spaces between letters is very easy to do in Page Plus.</a:t>
            </a:r>
          </a:p>
          <a:p>
            <a:pPr>
              <a:spcBef>
                <a:spcPct val="50000"/>
              </a:spcBef>
            </a:pPr>
            <a:r>
              <a:rPr lang="en-GB"/>
              <a:t>Highlight the two letters whose spacing you want to change.</a:t>
            </a:r>
          </a:p>
          <a:p>
            <a:pPr>
              <a:spcBef>
                <a:spcPct val="50000"/>
              </a:spcBef>
            </a:pPr>
            <a:r>
              <a:rPr lang="en-GB"/>
              <a:t>To </a:t>
            </a:r>
            <a:r>
              <a:rPr lang="en-GB" b="1"/>
              <a:t>increase</a:t>
            </a:r>
            <a:r>
              <a:rPr lang="en-GB"/>
              <a:t> the space hold down ‘ctrl’, ‘alt’ and tap the ‘</a:t>
            </a:r>
            <a:r>
              <a:rPr lang="en-GB" b="1"/>
              <a:t>+</a:t>
            </a:r>
            <a:r>
              <a:rPr lang="en-GB"/>
              <a:t>’ key.</a:t>
            </a:r>
          </a:p>
          <a:p>
            <a:pPr>
              <a:spcBef>
                <a:spcPct val="50000"/>
              </a:spcBef>
            </a:pPr>
            <a:r>
              <a:rPr lang="en-GB"/>
              <a:t>To </a:t>
            </a:r>
            <a:r>
              <a:rPr lang="en-GB" b="1"/>
              <a:t>decrease</a:t>
            </a:r>
            <a:r>
              <a:rPr lang="en-GB"/>
              <a:t> the space hold down ‘ctrl’, ‘alt’ and tap the ‘</a:t>
            </a:r>
            <a:r>
              <a:rPr lang="en-GB" b="1"/>
              <a:t>-</a:t>
            </a:r>
            <a:r>
              <a:rPr lang="en-GB"/>
              <a:t>’ key.</a:t>
            </a:r>
          </a:p>
        </p:txBody>
      </p:sp>
      <p:sp>
        <p:nvSpPr>
          <p:cNvPr id="33799" name="Text Box 7"/>
          <p:cNvSpPr txBox="1">
            <a:spLocks noChangeArrowheads="1"/>
          </p:cNvSpPr>
          <p:nvPr/>
        </p:nvSpPr>
        <p:spPr bwMode="auto">
          <a:xfrm>
            <a:off x="5435600" y="692150"/>
            <a:ext cx="2879725" cy="762000"/>
          </a:xfrm>
          <a:prstGeom prst="rect">
            <a:avLst/>
          </a:prstGeom>
          <a:noFill/>
          <a:ln w="9525">
            <a:noFill/>
            <a:miter lim="800000"/>
            <a:headEnd/>
            <a:tailEnd/>
          </a:ln>
          <a:effectLst/>
        </p:spPr>
        <p:txBody>
          <a:bodyPr>
            <a:spAutoFit/>
          </a:bodyPr>
          <a:lstStyle/>
          <a:p>
            <a:pPr>
              <a:spcBef>
                <a:spcPct val="50000"/>
              </a:spcBef>
            </a:pPr>
            <a:r>
              <a:rPr lang="en-GB" sz="4400">
                <a:latin typeface="Arial Black" pitchFamily="34" charset="0"/>
              </a:rPr>
              <a:t>Kerning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fade">
                                      <p:cBhvr>
                                        <p:cTn id="7" dur="2000"/>
                                        <p:tgtEl>
                                          <p:spTgt spid="3379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3796"/>
                                        </p:tgtEl>
                                        <p:attrNameLst>
                                          <p:attrName>style.visibility</p:attrName>
                                        </p:attrNameLst>
                                      </p:cBhvr>
                                      <p:to>
                                        <p:strVal val="visible"/>
                                      </p:to>
                                    </p:set>
                                    <p:animEffect transition="in" filter="fade">
                                      <p:cBhvr>
                                        <p:cTn id="11" dur="2000"/>
                                        <p:tgtEl>
                                          <p:spTgt spid="33796"/>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3797"/>
                                        </p:tgtEl>
                                        <p:attrNameLst>
                                          <p:attrName>style.visibility</p:attrName>
                                        </p:attrNameLst>
                                      </p:cBhvr>
                                      <p:to>
                                        <p:strVal val="visible"/>
                                      </p:to>
                                    </p:set>
                                    <p:animEffect transition="in" filter="fade">
                                      <p:cBhvr>
                                        <p:cTn id="15" dur="2000"/>
                                        <p:tgtEl>
                                          <p:spTgt spid="33797"/>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3798"/>
                                        </p:tgtEl>
                                        <p:attrNameLst>
                                          <p:attrName>style.visibility</p:attrName>
                                        </p:attrNameLst>
                                      </p:cBhvr>
                                      <p:to>
                                        <p:strVal val="visible"/>
                                      </p:to>
                                    </p:set>
                                    <p:animEffect transition="in" filter="fade">
                                      <p:cBhvr>
                                        <p:cTn id="19" dur="2000"/>
                                        <p:tgtEl>
                                          <p:spTgt spid="33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p:bldP spid="3379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68313" y="0"/>
            <a:ext cx="8229600" cy="1143000"/>
          </a:xfrm>
        </p:spPr>
        <p:txBody>
          <a:bodyPr/>
          <a:lstStyle/>
          <a:p>
            <a:r>
              <a:rPr lang="en-GB" sz="3600"/>
              <a:t>Word Spacing</a:t>
            </a:r>
          </a:p>
        </p:txBody>
      </p:sp>
      <p:sp>
        <p:nvSpPr>
          <p:cNvPr id="35844" name="Text Box 4"/>
          <p:cNvSpPr txBox="1">
            <a:spLocks noChangeArrowheads="1"/>
          </p:cNvSpPr>
          <p:nvPr/>
        </p:nvSpPr>
        <p:spPr bwMode="auto">
          <a:xfrm>
            <a:off x="250825" y="836613"/>
            <a:ext cx="8713788" cy="581025"/>
          </a:xfrm>
          <a:prstGeom prst="rect">
            <a:avLst/>
          </a:prstGeom>
          <a:noFill/>
          <a:ln w="9525">
            <a:noFill/>
            <a:miter lim="800000"/>
            <a:headEnd/>
            <a:tailEnd/>
          </a:ln>
          <a:effectLst/>
        </p:spPr>
        <p:txBody>
          <a:bodyPr>
            <a:spAutoFit/>
          </a:bodyPr>
          <a:lstStyle/>
          <a:p>
            <a:pPr>
              <a:spcBef>
                <a:spcPct val="50000"/>
              </a:spcBef>
            </a:pPr>
            <a:r>
              <a:rPr lang="en-GB" sz="1600"/>
              <a:t>In display text, a good guide for the amount of space between words is the width of a lower case ‘i’.</a:t>
            </a:r>
          </a:p>
        </p:txBody>
      </p:sp>
      <p:sp>
        <p:nvSpPr>
          <p:cNvPr id="35845" name="Text Box 5"/>
          <p:cNvSpPr txBox="1">
            <a:spLocks noChangeArrowheads="1"/>
          </p:cNvSpPr>
          <p:nvPr/>
        </p:nvSpPr>
        <p:spPr bwMode="auto">
          <a:xfrm>
            <a:off x="250825" y="1341438"/>
            <a:ext cx="8351838" cy="581025"/>
          </a:xfrm>
          <a:prstGeom prst="rect">
            <a:avLst/>
          </a:prstGeom>
          <a:noFill/>
          <a:ln w="9525">
            <a:noFill/>
            <a:miter lim="800000"/>
            <a:headEnd/>
            <a:tailEnd/>
          </a:ln>
          <a:effectLst/>
        </p:spPr>
        <p:txBody>
          <a:bodyPr>
            <a:spAutoFit/>
          </a:bodyPr>
          <a:lstStyle/>
          <a:p>
            <a:pPr>
              <a:spcBef>
                <a:spcPct val="50000"/>
              </a:spcBef>
            </a:pPr>
            <a:r>
              <a:rPr lang="en-GB" sz="1600"/>
              <a:t>In main copy the style of typesetting plays an important part in the word spacing. There are two basic styles for setting type for continuous reading; </a:t>
            </a:r>
            <a:r>
              <a:rPr lang="en-GB" sz="1600" b="1"/>
              <a:t>fully justified</a:t>
            </a:r>
            <a:r>
              <a:rPr lang="en-GB" sz="1600"/>
              <a:t> &amp; </a:t>
            </a:r>
            <a:r>
              <a:rPr lang="en-GB" sz="1600" b="1"/>
              <a:t>ranged left</a:t>
            </a:r>
            <a:r>
              <a:rPr lang="en-GB" sz="1600"/>
              <a:t>.</a:t>
            </a:r>
          </a:p>
        </p:txBody>
      </p:sp>
      <p:sp>
        <p:nvSpPr>
          <p:cNvPr id="35848" name="Text Box 8"/>
          <p:cNvSpPr txBox="1">
            <a:spLocks noChangeArrowheads="1"/>
          </p:cNvSpPr>
          <p:nvPr/>
        </p:nvSpPr>
        <p:spPr bwMode="auto">
          <a:xfrm>
            <a:off x="684213" y="2060575"/>
            <a:ext cx="2160587" cy="3241675"/>
          </a:xfrm>
          <a:prstGeom prst="rect">
            <a:avLst/>
          </a:prstGeom>
          <a:solidFill>
            <a:srgbClr val="FFFFFF"/>
          </a:solidFill>
          <a:ln w="9525">
            <a:solidFill>
              <a:srgbClr val="000000"/>
            </a:solidFill>
            <a:miter lim="800000"/>
            <a:headEnd/>
            <a:tailEnd/>
          </a:ln>
        </p:spPr>
        <p:txBody>
          <a:bodyPr/>
          <a:lstStyle/>
          <a:p>
            <a:pPr algn="just"/>
            <a:r>
              <a:rPr lang="en-GB" sz="1200"/>
              <a:t>With justified setting, that is –alignment on both the right and left of the measure, the word spacing will vary because words are pushed out to fulfil the requirements of the measure. Herein lies the problem. The space can become excessive, particularly if the chosen measure is too small or the typeface too large. The result is often bad word spacing, which can cause ‘rivers’ of space to run down the page.</a:t>
            </a:r>
            <a:endParaRPr lang="en-GB"/>
          </a:p>
        </p:txBody>
      </p:sp>
      <p:sp>
        <p:nvSpPr>
          <p:cNvPr id="35849" name="Text Box 9"/>
          <p:cNvSpPr txBox="1">
            <a:spLocks noChangeArrowheads="1"/>
          </p:cNvSpPr>
          <p:nvPr/>
        </p:nvSpPr>
        <p:spPr bwMode="auto">
          <a:xfrm>
            <a:off x="3419475" y="2060575"/>
            <a:ext cx="2160588" cy="3241675"/>
          </a:xfrm>
          <a:prstGeom prst="rect">
            <a:avLst/>
          </a:prstGeom>
          <a:solidFill>
            <a:srgbClr val="FFFFFF"/>
          </a:solidFill>
          <a:ln w="9525">
            <a:solidFill>
              <a:srgbClr val="000000"/>
            </a:solidFill>
            <a:miter lim="800000"/>
            <a:headEnd/>
            <a:tailEnd/>
          </a:ln>
        </p:spPr>
        <p:txBody>
          <a:bodyPr/>
          <a:lstStyle/>
          <a:p>
            <a:pPr algn="just"/>
            <a:r>
              <a:rPr lang="en-GB" sz="1200"/>
              <a:t>Hyphenation can be adjust-ed to even out the word spacing as far as possible, and avoid ugly spacing. Hyphenation specifications are sets of automatic hyphenation rules that you can create and apply to par-agraphs. You can specify the smallest number of char-acters that must precede an automatic hyphen (the de-fault is three), and the minimum number of char-acters that must follow an automatic hyphen (the de-fault is two).</a:t>
            </a:r>
            <a:endParaRPr lang="en-GB"/>
          </a:p>
        </p:txBody>
      </p:sp>
      <p:sp>
        <p:nvSpPr>
          <p:cNvPr id="35850" name="Text Box 10"/>
          <p:cNvSpPr txBox="1">
            <a:spLocks noChangeArrowheads="1"/>
          </p:cNvSpPr>
          <p:nvPr/>
        </p:nvSpPr>
        <p:spPr bwMode="auto">
          <a:xfrm>
            <a:off x="6156325" y="2060575"/>
            <a:ext cx="2232025" cy="3241675"/>
          </a:xfrm>
          <a:prstGeom prst="rect">
            <a:avLst/>
          </a:prstGeom>
          <a:solidFill>
            <a:srgbClr val="FFFFFF"/>
          </a:solidFill>
          <a:ln w="9525">
            <a:solidFill>
              <a:srgbClr val="000000"/>
            </a:solidFill>
            <a:miter lim="800000"/>
            <a:headEnd/>
            <a:tailEnd/>
          </a:ln>
        </p:spPr>
        <p:txBody>
          <a:bodyPr/>
          <a:lstStyle/>
          <a:p>
            <a:r>
              <a:rPr lang="en-GB" sz="1200"/>
              <a:t>With ranged-left setting you have the decided advantage of being able to space words consistently-the inherent difficulties of justified text can be avoided. For this reason, many designers prefer this style, though problems of legibility can still arise. As mentioned earlier, style of type also plays an important part in the amount of word spacing to have. Percentage adjustments can be made within the hyphenation-and-justification. </a:t>
            </a:r>
            <a:endParaRPr lang="en-GB"/>
          </a:p>
        </p:txBody>
      </p:sp>
      <p:sp>
        <p:nvSpPr>
          <p:cNvPr id="35851" name="Text Box 11"/>
          <p:cNvSpPr txBox="1">
            <a:spLocks noChangeArrowheads="1"/>
          </p:cNvSpPr>
          <p:nvPr/>
        </p:nvSpPr>
        <p:spPr bwMode="auto">
          <a:xfrm>
            <a:off x="611188" y="5300663"/>
            <a:ext cx="2232025" cy="641350"/>
          </a:xfrm>
          <a:prstGeom prst="rect">
            <a:avLst/>
          </a:prstGeom>
          <a:noFill/>
          <a:ln w="9525">
            <a:noFill/>
            <a:miter lim="800000"/>
            <a:headEnd/>
            <a:tailEnd/>
          </a:ln>
          <a:effectLst/>
        </p:spPr>
        <p:txBody>
          <a:bodyPr>
            <a:spAutoFit/>
          </a:bodyPr>
          <a:lstStyle/>
          <a:p>
            <a:pPr>
              <a:spcBef>
                <a:spcPct val="50000"/>
              </a:spcBef>
            </a:pPr>
            <a:r>
              <a:rPr lang="en-GB"/>
              <a:t>Justified setting with no word breaks</a:t>
            </a:r>
          </a:p>
        </p:txBody>
      </p:sp>
      <p:sp>
        <p:nvSpPr>
          <p:cNvPr id="35852" name="Text Box 12"/>
          <p:cNvSpPr txBox="1">
            <a:spLocks noChangeArrowheads="1"/>
          </p:cNvSpPr>
          <p:nvPr/>
        </p:nvSpPr>
        <p:spPr bwMode="auto">
          <a:xfrm>
            <a:off x="3419475" y="5300663"/>
            <a:ext cx="2232025" cy="1100137"/>
          </a:xfrm>
          <a:prstGeom prst="rect">
            <a:avLst/>
          </a:prstGeom>
          <a:noFill/>
          <a:ln w="9525">
            <a:noFill/>
            <a:miter lim="800000"/>
            <a:headEnd/>
            <a:tailEnd/>
          </a:ln>
          <a:effectLst/>
        </p:spPr>
        <p:txBody>
          <a:bodyPr>
            <a:spAutoFit/>
          </a:bodyPr>
          <a:lstStyle/>
          <a:p>
            <a:pPr>
              <a:spcBef>
                <a:spcPct val="50000"/>
              </a:spcBef>
            </a:pPr>
            <a:r>
              <a:rPr lang="en-GB"/>
              <a:t>Hyphenation </a:t>
            </a:r>
            <a:r>
              <a:rPr lang="en-GB" sz="1600"/>
              <a:t>can reduce the problem of excessive word spacing.</a:t>
            </a:r>
          </a:p>
        </p:txBody>
      </p:sp>
      <p:sp>
        <p:nvSpPr>
          <p:cNvPr id="35853" name="Text Box 13"/>
          <p:cNvSpPr txBox="1">
            <a:spLocks noChangeArrowheads="1"/>
          </p:cNvSpPr>
          <p:nvPr/>
        </p:nvSpPr>
        <p:spPr bwMode="auto">
          <a:xfrm>
            <a:off x="6156325" y="5300663"/>
            <a:ext cx="2232025" cy="641350"/>
          </a:xfrm>
          <a:prstGeom prst="rect">
            <a:avLst/>
          </a:prstGeom>
          <a:noFill/>
          <a:ln w="9525">
            <a:noFill/>
            <a:miter lim="800000"/>
            <a:headEnd/>
            <a:tailEnd/>
          </a:ln>
          <a:effectLst/>
        </p:spPr>
        <p:txBody>
          <a:bodyPr>
            <a:spAutoFit/>
          </a:bodyPr>
          <a:lstStyle/>
          <a:p>
            <a:pPr>
              <a:spcBef>
                <a:spcPct val="50000"/>
              </a:spcBef>
            </a:pPr>
            <a:r>
              <a:rPr lang="en-GB"/>
              <a:t>Ranged-left style of setting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20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844"/>
                                        </p:tgtEl>
                                        <p:attrNameLst>
                                          <p:attrName>style.visibility</p:attrName>
                                        </p:attrNameLst>
                                      </p:cBhvr>
                                      <p:to>
                                        <p:strVal val="visible"/>
                                      </p:to>
                                    </p:set>
                                    <p:animEffect transition="in" filter="fade">
                                      <p:cBhvr>
                                        <p:cTn id="12" dur="2000"/>
                                        <p:tgtEl>
                                          <p:spTgt spid="358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845"/>
                                        </p:tgtEl>
                                        <p:attrNameLst>
                                          <p:attrName>style.visibility</p:attrName>
                                        </p:attrNameLst>
                                      </p:cBhvr>
                                      <p:to>
                                        <p:strVal val="visible"/>
                                      </p:to>
                                    </p:set>
                                    <p:animEffect transition="in" filter="fade">
                                      <p:cBhvr>
                                        <p:cTn id="17" dur="2000"/>
                                        <p:tgtEl>
                                          <p:spTgt spid="358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848"/>
                                        </p:tgtEl>
                                        <p:attrNameLst>
                                          <p:attrName>style.visibility</p:attrName>
                                        </p:attrNameLst>
                                      </p:cBhvr>
                                      <p:to>
                                        <p:strVal val="visible"/>
                                      </p:to>
                                    </p:set>
                                    <p:animEffect transition="in" filter="fade">
                                      <p:cBhvr>
                                        <p:cTn id="22" dur="2000"/>
                                        <p:tgtEl>
                                          <p:spTgt spid="3584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851"/>
                                        </p:tgtEl>
                                        <p:attrNameLst>
                                          <p:attrName>style.visibility</p:attrName>
                                        </p:attrNameLst>
                                      </p:cBhvr>
                                      <p:to>
                                        <p:strVal val="visible"/>
                                      </p:to>
                                    </p:set>
                                    <p:animEffect transition="in" filter="fade">
                                      <p:cBhvr>
                                        <p:cTn id="25" dur="2000"/>
                                        <p:tgtEl>
                                          <p:spTgt spid="3585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5849"/>
                                        </p:tgtEl>
                                        <p:attrNameLst>
                                          <p:attrName>style.visibility</p:attrName>
                                        </p:attrNameLst>
                                      </p:cBhvr>
                                      <p:to>
                                        <p:strVal val="visible"/>
                                      </p:to>
                                    </p:set>
                                    <p:animEffect transition="in" filter="fade">
                                      <p:cBhvr>
                                        <p:cTn id="30" dur="2000"/>
                                        <p:tgtEl>
                                          <p:spTgt spid="3584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5852"/>
                                        </p:tgtEl>
                                        <p:attrNameLst>
                                          <p:attrName>style.visibility</p:attrName>
                                        </p:attrNameLst>
                                      </p:cBhvr>
                                      <p:to>
                                        <p:strVal val="visible"/>
                                      </p:to>
                                    </p:set>
                                    <p:animEffect transition="in" filter="fade">
                                      <p:cBhvr>
                                        <p:cTn id="33" dur="2000"/>
                                        <p:tgtEl>
                                          <p:spTgt spid="3585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5850"/>
                                        </p:tgtEl>
                                        <p:attrNameLst>
                                          <p:attrName>style.visibility</p:attrName>
                                        </p:attrNameLst>
                                      </p:cBhvr>
                                      <p:to>
                                        <p:strVal val="visible"/>
                                      </p:to>
                                    </p:set>
                                    <p:animEffect transition="in" filter="fade">
                                      <p:cBhvr>
                                        <p:cTn id="38" dur="2000"/>
                                        <p:tgtEl>
                                          <p:spTgt spid="3585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5853"/>
                                        </p:tgtEl>
                                        <p:attrNameLst>
                                          <p:attrName>style.visibility</p:attrName>
                                        </p:attrNameLst>
                                      </p:cBhvr>
                                      <p:to>
                                        <p:strVal val="visible"/>
                                      </p:to>
                                    </p:set>
                                    <p:animEffect transition="in" filter="fade">
                                      <p:cBhvr>
                                        <p:cTn id="41" dur="2000"/>
                                        <p:tgtEl>
                                          <p:spTgt spid="35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4" grpId="0"/>
      <p:bldP spid="35845" grpId="0"/>
      <p:bldP spid="35848" grpId="0" animBg="1"/>
      <p:bldP spid="35849" grpId="0" animBg="1"/>
      <p:bldP spid="35850" grpId="0" animBg="1"/>
      <p:bldP spid="35851" grpId="0"/>
      <p:bldP spid="35852" grpId="0"/>
      <p:bldP spid="3585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a:xfrm>
            <a:off x="-180975" y="0"/>
            <a:ext cx="2520950" cy="1143000"/>
          </a:xfrm>
        </p:spPr>
        <p:txBody>
          <a:bodyPr/>
          <a:lstStyle/>
          <a:p>
            <a:r>
              <a:rPr lang="en-GB" sz="3600">
                <a:latin typeface="Arial Black" pitchFamily="34" charset="0"/>
              </a:rPr>
              <a:t>Leading</a:t>
            </a:r>
          </a:p>
        </p:txBody>
      </p:sp>
      <p:sp>
        <p:nvSpPr>
          <p:cNvPr id="38923" name="Rectangle 11"/>
          <p:cNvSpPr>
            <a:spLocks noChangeArrowheads="1"/>
          </p:cNvSpPr>
          <p:nvPr/>
        </p:nvSpPr>
        <p:spPr bwMode="auto">
          <a:xfrm>
            <a:off x="3203575" y="2349500"/>
            <a:ext cx="2736850" cy="2881313"/>
          </a:xfrm>
          <a:prstGeom prst="rect">
            <a:avLst/>
          </a:prstGeom>
          <a:solidFill>
            <a:schemeClr val="bg1"/>
          </a:solidFill>
          <a:ln w="9525">
            <a:solidFill>
              <a:schemeClr val="bg1"/>
            </a:solidFill>
            <a:miter lim="800000"/>
            <a:headEnd/>
            <a:tailEnd/>
          </a:ln>
          <a:effectLst/>
        </p:spPr>
        <p:txBody>
          <a:bodyPr wrap="none" anchor="ctr"/>
          <a:lstStyle/>
          <a:p>
            <a:endParaRPr lang="en-GB"/>
          </a:p>
        </p:txBody>
      </p:sp>
      <p:pic>
        <p:nvPicPr>
          <p:cNvPr id="38920" name="Picture 8"/>
          <p:cNvPicPr>
            <a:picLocks noChangeAspect="1" noChangeArrowheads="1"/>
          </p:cNvPicPr>
          <p:nvPr/>
        </p:nvPicPr>
        <p:blipFill>
          <a:blip r:embed="rId3" cstate="print"/>
          <a:srcRect l="19945" r="19945"/>
          <a:stretch>
            <a:fillRect/>
          </a:stretch>
        </p:blipFill>
        <p:spPr bwMode="auto">
          <a:xfrm>
            <a:off x="3203575" y="2492375"/>
            <a:ext cx="2736850" cy="2286000"/>
          </a:xfrm>
          <a:prstGeom prst="rect">
            <a:avLst/>
          </a:prstGeom>
          <a:noFill/>
          <a:ln w="9525">
            <a:noFill/>
            <a:miter lim="800000"/>
            <a:headEnd/>
            <a:tailEnd/>
          </a:ln>
          <a:effectLst/>
        </p:spPr>
      </p:pic>
      <p:pic>
        <p:nvPicPr>
          <p:cNvPr id="38921" name="Picture 9"/>
          <p:cNvPicPr>
            <a:picLocks noChangeAspect="1" noChangeArrowheads="1"/>
          </p:cNvPicPr>
          <p:nvPr/>
        </p:nvPicPr>
        <p:blipFill>
          <a:blip r:embed="rId4" cstate="print"/>
          <a:srcRect l="18968" r="19351"/>
          <a:stretch>
            <a:fillRect/>
          </a:stretch>
        </p:blipFill>
        <p:spPr bwMode="auto">
          <a:xfrm>
            <a:off x="250825" y="2349500"/>
            <a:ext cx="2808288" cy="2886075"/>
          </a:xfrm>
          <a:prstGeom prst="rect">
            <a:avLst/>
          </a:prstGeom>
          <a:noFill/>
          <a:ln w="9525">
            <a:noFill/>
            <a:miter lim="800000"/>
            <a:headEnd/>
            <a:tailEnd/>
          </a:ln>
          <a:effectLst/>
        </p:spPr>
      </p:pic>
      <p:sp>
        <p:nvSpPr>
          <p:cNvPr id="38924" name="Rectangle 12"/>
          <p:cNvSpPr>
            <a:spLocks noChangeArrowheads="1"/>
          </p:cNvSpPr>
          <p:nvPr/>
        </p:nvSpPr>
        <p:spPr bwMode="auto">
          <a:xfrm>
            <a:off x="6084888" y="2349500"/>
            <a:ext cx="2808287" cy="2881313"/>
          </a:xfrm>
          <a:prstGeom prst="rect">
            <a:avLst/>
          </a:prstGeom>
          <a:solidFill>
            <a:schemeClr val="bg1"/>
          </a:solidFill>
          <a:ln w="9525">
            <a:solidFill>
              <a:schemeClr val="bg1"/>
            </a:solidFill>
            <a:miter lim="800000"/>
            <a:headEnd/>
            <a:tailEnd/>
          </a:ln>
          <a:effectLst/>
        </p:spPr>
        <p:txBody>
          <a:bodyPr wrap="none" anchor="ctr"/>
          <a:lstStyle/>
          <a:p>
            <a:endParaRPr lang="en-GB"/>
          </a:p>
        </p:txBody>
      </p:sp>
      <p:pic>
        <p:nvPicPr>
          <p:cNvPr id="38922" name="Picture 10"/>
          <p:cNvPicPr>
            <a:picLocks noChangeAspect="1" noChangeArrowheads="1"/>
          </p:cNvPicPr>
          <p:nvPr/>
        </p:nvPicPr>
        <p:blipFill>
          <a:blip r:embed="rId5" cstate="print"/>
          <a:srcRect l="19003" r="19316"/>
          <a:stretch>
            <a:fillRect/>
          </a:stretch>
        </p:blipFill>
        <p:spPr bwMode="auto">
          <a:xfrm>
            <a:off x="6084888" y="2781300"/>
            <a:ext cx="2808287" cy="2286000"/>
          </a:xfrm>
          <a:prstGeom prst="rect">
            <a:avLst/>
          </a:prstGeom>
          <a:noFill/>
          <a:ln w="9525">
            <a:noFill/>
            <a:miter lim="800000"/>
            <a:headEnd/>
            <a:tailEnd/>
          </a:ln>
          <a:effectLst/>
        </p:spPr>
      </p:pic>
      <p:sp>
        <p:nvSpPr>
          <p:cNvPr id="38926" name="Text Box 14"/>
          <p:cNvSpPr txBox="1">
            <a:spLocks noChangeArrowheads="1"/>
          </p:cNvSpPr>
          <p:nvPr/>
        </p:nvSpPr>
        <p:spPr bwMode="auto">
          <a:xfrm>
            <a:off x="2195513" y="333375"/>
            <a:ext cx="6769100" cy="549275"/>
          </a:xfrm>
          <a:prstGeom prst="rect">
            <a:avLst/>
          </a:prstGeom>
          <a:noFill/>
          <a:ln w="9525">
            <a:noFill/>
            <a:miter lim="800000"/>
            <a:headEnd/>
            <a:tailEnd/>
          </a:ln>
          <a:effectLst/>
        </p:spPr>
        <p:txBody>
          <a:bodyPr>
            <a:spAutoFit/>
          </a:bodyPr>
          <a:lstStyle/>
          <a:p>
            <a:pPr>
              <a:spcBef>
                <a:spcPct val="50000"/>
              </a:spcBef>
            </a:pPr>
            <a:r>
              <a:rPr lang="en-GB" sz="1500"/>
              <a:t>This term derives from ’hot metal’ typesetting, when strips of lead were placed between lines of type &amp; refers to the amount of spacing between lines of type’</a:t>
            </a:r>
          </a:p>
        </p:txBody>
      </p:sp>
      <p:sp>
        <p:nvSpPr>
          <p:cNvPr id="38927" name="Text Box 15"/>
          <p:cNvSpPr txBox="1">
            <a:spLocks noChangeArrowheads="1"/>
          </p:cNvSpPr>
          <p:nvPr/>
        </p:nvSpPr>
        <p:spPr bwMode="auto">
          <a:xfrm>
            <a:off x="179388" y="981075"/>
            <a:ext cx="8785225" cy="1314450"/>
          </a:xfrm>
          <a:prstGeom prst="rect">
            <a:avLst/>
          </a:prstGeom>
          <a:noFill/>
          <a:ln w="9525">
            <a:noFill/>
            <a:miter lim="800000"/>
            <a:headEnd/>
            <a:tailEnd/>
          </a:ln>
          <a:effectLst/>
        </p:spPr>
        <p:txBody>
          <a:bodyPr>
            <a:spAutoFit/>
          </a:bodyPr>
          <a:lstStyle/>
          <a:p>
            <a:pPr>
              <a:spcBef>
                <a:spcPct val="50000"/>
              </a:spcBef>
            </a:pPr>
            <a:r>
              <a:rPr lang="en-GB" sz="1600"/>
              <a:t>In display type you will invariably have to adjust individual lines and not just rely on a constant setting for the line space. This is very important when you use lower-case letters that contain variable amounts of ascenders and descenders. Ascenders and descenders used together in display text can sometimes clash visually. There are no clear rules regarding adjustments of liine spacing; it is a matter of skill and practice.</a:t>
            </a:r>
          </a:p>
        </p:txBody>
      </p:sp>
      <p:sp>
        <p:nvSpPr>
          <p:cNvPr id="38928" name="Text Box 16"/>
          <p:cNvSpPr txBox="1">
            <a:spLocks noChangeArrowheads="1"/>
          </p:cNvSpPr>
          <p:nvPr/>
        </p:nvSpPr>
        <p:spPr bwMode="auto">
          <a:xfrm>
            <a:off x="395288" y="5589588"/>
            <a:ext cx="8280400" cy="366712"/>
          </a:xfrm>
          <a:prstGeom prst="rect">
            <a:avLst/>
          </a:prstGeom>
          <a:noFill/>
          <a:ln w="9525">
            <a:noFill/>
            <a:miter lim="800000"/>
            <a:headEnd/>
            <a:tailEnd/>
          </a:ln>
          <a:effectLst/>
        </p:spPr>
        <p:txBody>
          <a:bodyPr>
            <a:spAutoFit/>
          </a:bodyPr>
          <a:lstStyle/>
          <a:p>
            <a:pPr algn="ctr">
              <a:spcBef>
                <a:spcPct val="50000"/>
              </a:spcBef>
            </a:pPr>
            <a:r>
              <a:rPr lang="en-GB"/>
              <a:t>Too much leading can hamper readability as much as too little leading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wipe(left)">
                                      <p:cBhvr>
                                        <p:cTn id="7" dur="1000"/>
                                        <p:tgtEl>
                                          <p:spTgt spid="389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926"/>
                                        </p:tgtEl>
                                        <p:attrNameLst>
                                          <p:attrName>style.visibility</p:attrName>
                                        </p:attrNameLst>
                                      </p:cBhvr>
                                      <p:to>
                                        <p:strVal val="visible"/>
                                      </p:to>
                                    </p:set>
                                    <p:animEffect transition="in" filter="fade">
                                      <p:cBhvr>
                                        <p:cTn id="12" dur="2000"/>
                                        <p:tgtEl>
                                          <p:spTgt spid="389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927"/>
                                        </p:tgtEl>
                                        <p:attrNameLst>
                                          <p:attrName>style.visibility</p:attrName>
                                        </p:attrNameLst>
                                      </p:cBhvr>
                                      <p:to>
                                        <p:strVal val="visible"/>
                                      </p:to>
                                    </p:set>
                                    <p:animEffect transition="in" filter="fade">
                                      <p:cBhvr>
                                        <p:cTn id="17" dur="2000"/>
                                        <p:tgtEl>
                                          <p:spTgt spid="389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923"/>
                                        </p:tgtEl>
                                        <p:attrNameLst>
                                          <p:attrName>style.visibility</p:attrName>
                                        </p:attrNameLst>
                                      </p:cBhvr>
                                      <p:to>
                                        <p:strVal val="visible"/>
                                      </p:to>
                                    </p:set>
                                    <p:animEffect transition="in" filter="fade">
                                      <p:cBhvr>
                                        <p:cTn id="22" dur="2000"/>
                                        <p:tgtEl>
                                          <p:spTgt spid="38923"/>
                                        </p:tgtEl>
                                      </p:cBhvr>
                                    </p:animEffect>
                                  </p:childTnLst>
                                </p:cTn>
                              </p:par>
                              <p:par>
                                <p:cTn id="23" presetID="10" presetClass="entr" presetSubtype="0" fill="hold" nodeType="withEffect">
                                  <p:stCondLst>
                                    <p:cond delay="0"/>
                                  </p:stCondLst>
                                  <p:childTnLst>
                                    <p:set>
                                      <p:cBhvr>
                                        <p:cTn id="24" dur="1" fill="hold">
                                          <p:stCondLst>
                                            <p:cond delay="0"/>
                                          </p:stCondLst>
                                        </p:cTn>
                                        <p:tgtEl>
                                          <p:spTgt spid="38920"/>
                                        </p:tgtEl>
                                        <p:attrNameLst>
                                          <p:attrName>style.visibility</p:attrName>
                                        </p:attrNameLst>
                                      </p:cBhvr>
                                      <p:to>
                                        <p:strVal val="visible"/>
                                      </p:to>
                                    </p:set>
                                    <p:animEffect transition="in" filter="fade">
                                      <p:cBhvr>
                                        <p:cTn id="25" dur="2000"/>
                                        <p:tgtEl>
                                          <p:spTgt spid="38920"/>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38924"/>
                                        </p:tgtEl>
                                        <p:attrNameLst>
                                          <p:attrName>style.visibility</p:attrName>
                                        </p:attrNameLst>
                                      </p:cBhvr>
                                      <p:to>
                                        <p:strVal val="visible"/>
                                      </p:to>
                                    </p:set>
                                    <p:animEffect transition="in" filter="fade">
                                      <p:cBhvr>
                                        <p:cTn id="29" dur="2000"/>
                                        <p:tgtEl>
                                          <p:spTgt spid="38924"/>
                                        </p:tgtEl>
                                      </p:cBhvr>
                                    </p:animEffect>
                                  </p:childTnLst>
                                </p:cTn>
                              </p:par>
                              <p:par>
                                <p:cTn id="30" presetID="10" presetClass="entr" presetSubtype="0" fill="hold" nodeType="withEffect">
                                  <p:stCondLst>
                                    <p:cond delay="0"/>
                                  </p:stCondLst>
                                  <p:childTnLst>
                                    <p:set>
                                      <p:cBhvr>
                                        <p:cTn id="31" dur="1" fill="hold">
                                          <p:stCondLst>
                                            <p:cond delay="0"/>
                                          </p:stCondLst>
                                        </p:cTn>
                                        <p:tgtEl>
                                          <p:spTgt spid="38922"/>
                                        </p:tgtEl>
                                        <p:attrNameLst>
                                          <p:attrName>style.visibility</p:attrName>
                                        </p:attrNameLst>
                                      </p:cBhvr>
                                      <p:to>
                                        <p:strVal val="visible"/>
                                      </p:to>
                                    </p:set>
                                    <p:animEffect transition="in" filter="fade">
                                      <p:cBhvr>
                                        <p:cTn id="32" dur="2000"/>
                                        <p:tgtEl>
                                          <p:spTgt spid="38922"/>
                                        </p:tgtEl>
                                      </p:cBhvr>
                                    </p:animEffect>
                                  </p:childTnLst>
                                </p:cTn>
                              </p:par>
                              <p:par>
                                <p:cTn id="33" presetID="10" presetClass="entr" presetSubtype="0" fill="hold" nodeType="withEffect">
                                  <p:stCondLst>
                                    <p:cond delay="0"/>
                                  </p:stCondLst>
                                  <p:childTnLst>
                                    <p:set>
                                      <p:cBhvr>
                                        <p:cTn id="34" dur="1" fill="hold">
                                          <p:stCondLst>
                                            <p:cond delay="0"/>
                                          </p:stCondLst>
                                        </p:cTn>
                                        <p:tgtEl>
                                          <p:spTgt spid="38921"/>
                                        </p:tgtEl>
                                        <p:attrNameLst>
                                          <p:attrName>style.visibility</p:attrName>
                                        </p:attrNameLst>
                                      </p:cBhvr>
                                      <p:to>
                                        <p:strVal val="visible"/>
                                      </p:to>
                                    </p:set>
                                    <p:animEffect transition="in" filter="fade">
                                      <p:cBhvr>
                                        <p:cTn id="35" dur="2000"/>
                                        <p:tgtEl>
                                          <p:spTgt spid="3892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8928"/>
                                        </p:tgtEl>
                                        <p:attrNameLst>
                                          <p:attrName>style.visibility</p:attrName>
                                        </p:attrNameLst>
                                      </p:cBhvr>
                                      <p:to>
                                        <p:strVal val="visible"/>
                                      </p:to>
                                    </p:set>
                                    <p:animEffect transition="in" filter="wipe(left)">
                                      <p:cBhvr>
                                        <p:cTn id="38" dur="1000"/>
                                        <p:tgtEl>
                                          <p:spTgt spid="38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P spid="38923" grpId="0" animBg="1"/>
      <p:bldP spid="38924" grpId="0" animBg="1"/>
      <p:bldP spid="38926" grpId="0"/>
      <p:bldP spid="38927" grpId="0"/>
      <p:bldP spid="389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p:cNvPicPr>
            <a:picLocks noChangeAspect="1" noChangeArrowheads="1"/>
          </p:cNvPicPr>
          <p:nvPr/>
        </p:nvPicPr>
        <p:blipFill>
          <a:blip r:embed="rId3" cstate="print"/>
          <a:srcRect l="25830" t="49219" b="6488"/>
          <a:stretch>
            <a:fillRect/>
          </a:stretch>
        </p:blipFill>
        <p:spPr bwMode="auto">
          <a:xfrm>
            <a:off x="900113" y="1557338"/>
            <a:ext cx="7234237" cy="3240087"/>
          </a:xfrm>
          <a:prstGeom prst="rect">
            <a:avLst/>
          </a:prstGeom>
          <a:noFill/>
          <a:ln w="9525">
            <a:noFill/>
            <a:miter lim="800000"/>
            <a:headEnd/>
            <a:tailEnd/>
          </a:ln>
          <a:effectLst/>
        </p:spPr>
      </p:pic>
      <p:sp>
        <p:nvSpPr>
          <p:cNvPr id="41989" name="Rectangle 5"/>
          <p:cNvSpPr>
            <a:spLocks noGrp="1" noChangeArrowheads="1"/>
          </p:cNvSpPr>
          <p:nvPr>
            <p:ph type="title"/>
          </p:nvPr>
        </p:nvSpPr>
        <p:spPr/>
        <p:txBody>
          <a:bodyPr/>
          <a:lstStyle/>
          <a:p>
            <a:r>
              <a:rPr lang="en-GB" sz="3600"/>
              <a:t>Adjusting Leading in Page Plus</a:t>
            </a:r>
          </a:p>
        </p:txBody>
      </p:sp>
      <p:sp>
        <p:nvSpPr>
          <p:cNvPr id="41990" name="Text Box 6"/>
          <p:cNvSpPr txBox="1">
            <a:spLocks noChangeArrowheads="1"/>
          </p:cNvSpPr>
          <p:nvPr/>
        </p:nvSpPr>
        <p:spPr bwMode="auto">
          <a:xfrm>
            <a:off x="1187450" y="4941888"/>
            <a:ext cx="5759450" cy="1200150"/>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en-GB"/>
              <a:t>To alter leading in Page Plus, simply highlight the lines whose leading you wish to alter and either increase the percentage (increasing the spacing) or decrease the percentage (bringing the lines closer together) here.</a:t>
            </a:r>
          </a:p>
        </p:txBody>
      </p:sp>
      <p:sp>
        <p:nvSpPr>
          <p:cNvPr id="41991" name="AutoShape 7"/>
          <p:cNvSpPr>
            <a:spLocks noChangeArrowheads="1"/>
          </p:cNvSpPr>
          <p:nvPr/>
        </p:nvSpPr>
        <p:spPr bwMode="auto">
          <a:xfrm>
            <a:off x="6659563" y="4437063"/>
            <a:ext cx="792162" cy="1584325"/>
          </a:xfrm>
          <a:custGeom>
            <a:avLst/>
            <a:gdLst>
              <a:gd name="G0" fmla="+- 12467 0 0"/>
              <a:gd name="G1" fmla="+- 17964 0 0"/>
              <a:gd name="G2" fmla="+- 4242 0 0"/>
              <a:gd name="G3" fmla="*/ 12467 1 2"/>
              <a:gd name="G4" fmla="+- G3 10800 0"/>
              <a:gd name="G5" fmla="+- 21600 12467 17964"/>
              <a:gd name="G6" fmla="+- 17964 4242 0"/>
              <a:gd name="G7" fmla="*/ G6 1 2"/>
              <a:gd name="G8" fmla="*/ 17964 2 1"/>
              <a:gd name="G9" fmla="+- G8 0 21600"/>
              <a:gd name="G10" fmla="*/ 21600 G0 G1"/>
              <a:gd name="G11" fmla="*/ 21600 G4 G1"/>
              <a:gd name="G12" fmla="*/ 21600 G5 G1"/>
              <a:gd name="G13" fmla="*/ 21600 G7 G1"/>
              <a:gd name="G14" fmla="*/ 17964 1 2"/>
              <a:gd name="G15" fmla="+- G5 0 G4"/>
              <a:gd name="G16" fmla="+- G0 0 G4"/>
              <a:gd name="G17" fmla="*/ G2 G15 G16"/>
              <a:gd name="T0" fmla="*/ 17034 w 21600"/>
              <a:gd name="T1" fmla="*/ 0 h 21600"/>
              <a:gd name="T2" fmla="*/ 12467 w 21600"/>
              <a:gd name="T3" fmla="*/ 4242 h 21600"/>
              <a:gd name="T4" fmla="*/ 0 w 21600"/>
              <a:gd name="T5" fmla="*/ 20482 h 21600"/>
              <a:gd name="T6" fmla="*/ 8982 w 21600"/>
              <a:gd name="T7" fmla="*/ 21600 h 21600"/>
              <a:gd name="T8" fmla="*/ 17964 w 21600"/>
              <a:gd name="T9" fmla="*/ 13350 h 21600"/>
              <a:gd name="T10" fmla="*/ 21600 w 21600"/>
              <a:gd name="T11" fmla="*/ 4242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034" y="0"/>
                </a:moveTo>
                <a:lnTo>
                  <a:pt x="12467" y="4242"/>
                </a:lnTo>
                <a:lnTo>
                  <a:pt x="16103" y="4242"/>
                </a:lnTo>
                <a:lnTo>
                  <a:pt x="16103" y="19362"/>
                </a:lnTo>
                <a:lnTo>
                  <a:pt x="0" y="19362"/>
                </a:lnTo>
                <a:lnTo>
                  <a:pt x="0" y="21600"/>
                </a:lnTo>
                <a:lnTo>
                  <a:pt x="17964" y="21600"/>
                </a:lnTo>
                <a:lnTo>
                  <a:pt x="17964" y="4242"/>
                </a:lnTo>
                <a:lnTo>
                  <a:pt x="21600" y="4242"/>
                </a:lnTo>
                <a:close/>
              </a:path>
            </a:pathLst>
          </a:custGeom>
          <a:solidFill>
            <a:schemeClr val="tx1"/>
          </a:solidFill>
          <a:ln w="9525">
            <a:solidFill>
              <a:schemeClr val="tx1"/>
            </a:solidFill>
            <a:miter lim="800000"/>
            <a:headEnd/>
            <a:tailEnd/>
          </a:ln>
          <a:effectLst/>
        </p:spPr>
        <p:txBody>
          <a:bodyPr wrap="none" anchor="ctr"/>
          <a:lstStyle/>
          <a:p>
            <a:endParaRPr lang="en-GB"/>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fade">
                                      <p:cBhvr>
                                        <p:cTn id="7" dur="2000"/>
                                        <p:tgtEl>
                                          <p:spTgt spid="419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988"/>
                                        </p:tgtEl>
                                        <p:attrNameLst>
                                          <p:attrName>style.visibility</p:attrName>
                                        </p:attrNameLst>
                                      </p:cBhvr>
                                      <p:to>
                                        <p:strVal val="visible"/>
                                      </p:to>
                                    </p:set>
                                    <p:animEffect transition="in" filter="fade">
                                      <p:cBhvr>
                                        <p:cTn id="12" dur="2000"/>
                                        <p:tgtEl>
                                          <p:spTgt spid="41988"/>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41990"/>
                                        </p:tgtEl>
                                        <p:attrNameLst>
                                          <p:attrName>style.visibility</p:attrName>
                                        </p:attrNameLst>
                                      </p:cBhvr>
                                      <p:to>
                                        <p:strVal val="visible"/>
                                      </p:to>
                                    </p:set>
                                    <p:animEffect transition="in" filter="fade">
                                      <p:cBhvr>
                                        <p:cTn id="16" dur="2000"/>
                                        <p:tgtEl>
                                          <p:spTgt spid="41990"/>
                                        </p:tgtEl>
                                      </p:cBhvr>
                                    </p:animEffect>
                                  </p:childTnLst>
                                </p:cTn>
                              </p:par>
                            </p:childTnLst>
                          </p:cTn>
                        </p:par>
                        <p:par>
                          <p:cTn id="17" fill="hold">
                            <p:stCondLst>
                              <p:cond delay="4000"/>
                            </p:stCondLst>
                            <p:childTnLst>
                              <p:par>
                                <p:cTn id="18" presetID="22" presetClass="entr" presetSubtype="4" fill="hold" grpId="0" nodeType="afterEffect">
                                  <p:stCondLst>
                                    <p:cond delay="0"/>
                                  </p:stCondLst>
                                  <p:childTnLst>
                                    <p:set>
                                      <p:cBhvr>
                                        <p:cTn id="19" dur="1" fill="hold">
                                          <p:stCondLst>
                                            <p:cond delay="0"/>
                                          </p:stCondLst>
                                        </p:cTn>
                                        <p:tgtEl>
                                          <p:spTgt spid="41991"/>
                                        </p:tgtEl>
                                        <p:attrNameLst>
                                          <p:attrName>style.visibility</p:attrName>
                                        </p:attrNameLst>
                                      </p:cBhvr>
                                      <p:to>
                                        <p:strVal val="visible"/>
                                      </p:to>
                                    </p:set>
                                    <p:animEffect transition="in" filter="wipe(down)">
                                      <p:cBhvr>
                                        <p:cTn id="20" dur="1000"/>
                                        <p:tgtEl>
                                          <p:spTgt spid="41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P spid="41990" grpId="0" animBg="1"/>
      <p:bldP spid="419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p:txBody>
          <a:bodyPr/>
          <a:lstStyle/>
          <a:p>
            <a:r>
              <a:rPr lang="en-GB" sz="3200"/>
              <a:t>Headings &amp; dropped capitals</a:t>
            </a:r>
          </a:p>
        </p:txBody>
      </p:sp>
      <p:sp>
        <p:nvSpPr>
          <p:cNvPr id="45062" name="Rectangle 6"/>
          <p:cNvSpPr>
            <a:spLocks noGrp="1" noChangeArrowheads="1"/>
          </p:cNvSpPr>
          <p:nvPr>
            <p:ph type="body" idx="1"/>
          </p:nvPr>
        </p:nvSpPr>
        <p:spPr/>
        <p:txBody>
          <a:bodyPr/>
          <a:lstStyle/>
          <a:p>
            <a:r>
              <a:rPr lang="en-GB" sz="1800"/>
              <a:t>If headings are of varying levels of importance, try to make sure they are visually segregated.</a:t>
            </a:r>
          </a:p>
          <a:p>
            <a:r>
              <a:rPr lang="en-GB" sz="1800"/>
              <a:t>For example the top level heading might be in 48pt, with the next one down being 24pt. Any closer in size and readers might have trouble separating one from another.</a:t>
            </a:r>
          </a:p>
          <a:p>
            <a:r>
              <a:rPr lang="en-GB" sz="1800"/>
              <a:t>There are numerous ways in which you can play with headings to improve the visual feel of a design.. Breaking a line or word into different parts, or using alternating sizes with a heading, can look dynamic. For example, articles and conjunctions (‘the’, ‘a’, ‘and’, ‘or’, etc.) could be smaller to give the important words more stress.</a:t>
            </a:r>
          </a:p>
          <a:p>
            <a:r>
              <a:rPr lang="en-GB" sz="1800"/>
              <a:t>Type performing certain functions has to be big (e.g. mastheads, billboards, newspaper headlines) in order to catch people’s eye.</a:t>
            </a:r>
          </a:p>
          <a:p>
            <a:r>
              <a:rPr lang="en-GB" sz="1800"/>
              <a:t>Another way that size is used as a display element is in the use  of dropped initial letters.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fade">
                                      <p:cBhvr>
                                        <p:cTn id="7" dur="2000"/>
                                        <p:tgtEl>
                                          <p:spTgt spid="4506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5062">
                                            <p:txEl>
                                              <p:pRg st="0" end="0"/>
                                            </p:txEl>
                                          </p:spTgt>
                                        </p:tgtEl>
                                        <p:attrNameLst>
                                          <p:attrName>style.visibility</p:attrName>
                                        </p:attrNameLst>
                                      </p:cBhvr>
                                      <p:to>
                                        <p:strVal val="visible"/>
                                      </p:to>
                                    </p:set>
                                    <p:animEffect transition="in" filter="wipe(up)">
                                      <p:cBhvr>
                                        <p:cTn id="12" dur="1000"/>
                                        <p:tgtEl>
                                          <p:spTgt spid="4506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5062">
                                            <p:txEl>
                                              <p:pRg st="1" end="1"/>
                                            </p:txEl>
                                          </p:spTgt>
                                        </p:tgtEl>
                                        <p:attrNameLst>
                                          <p:attrName>style.visibility</p:attrName>
                                        </p:attrNameLst>
                                      </p:cBhvr>
                                      <p:to>
                                        <p:strVal val="visible"/>
                                      </p:to>
                                    </p:set>
                                    <p:animEffect transition="in" filter="wipe(up)">
                                      <p:cBhvr>
                                        <p:cTn id="17" dur="1000"/>
                                        <p:tgtEl>
                                          <p:spTgt spid="4506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5062">
                                            <p:txEl>
                                              <p:pRg st="2" end="2"/>
                                            </p:txEl>
                                          </p:spTgt>
                                        </p:tgtEl>
                                        <p:attrNameLst>
                                          <p:attrName>style.visibility</p:attrName>
                                        </p:attrNameLst>
                                      </p:cBhvr>
                                      <p:to>
                                        <p:strVal val="visible"/>
                                      </p:to>
                                    </p:set>
                                    <p:animEffect transition="in" filter="wipe(up)">
                                      <p:cBhvr>
                                        <p:cTn id="22" dur="1000"/>
                                        <p:tgtEl>
                                          <p:spTgt spid="4506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5062">
                                            <p:txEl>
                                              <p:pRg st="3" end="3"/>
                                            </p:txEl>
                                          </p:spTgt>
                                        </p:tgtEl>
                                        <p:attrNameLst>
                                          <p:attrName>style.visibility</p:attrName>
                                        </p:attrNameLst>
                                      </p:cBhvr>
                                      <p:to>
                                        <p:strVal val="visible"/>
                                      </p:to>
                                    </p:set>
                                    <p:animEffect transition="in" filter="wipe(up)">
                                      <p:cBhvr>
                                        <p:cTn id="27" dur="1000"/>
                                        <p:tgtEl>
                                          <p:spTgt spid="4506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5062">
                                            <p:txEl>
                                              <p:pRg st="4" end="4"/>
                                            </p:txEl>
                                          </p:spTgt>
                                        </p:tgtEl>
                                        <p:attrNameLst>
                                          <p:attrName>style.visibility</p:attrName>
                                        </p:attrNameLst>
                                      </p:cBhvr>
                                      <p:to>
                                        <p:strVal val="visible"/>
                                      </p:to>
                                    </p:set>
                                    <p:animEffect transition="in" filter="wipe(up)">
                                      <p:cBhvr>
                                        <p:cTn id="32" dur="1000"/>
                                        <p:tgtEl>
                                          <p:spTgt spid="450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P spid="4506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20" name="Group 24"/>
          <p:cNvGraphicFramePr>
            <a:graphicFrameLocks noGrp="1"/>
          </p:cNvGraphicFramePr>
          <p:nvPr/>
        </p:nvGraphicFramePr>
        <p:xfrm>
          <a:off x="468313" y="692150"/>
          <a:ext cx="954087" cy="1371600"/>
        </p:xfrm>
        <a:graphic>
          <a:graphicData uri="http://schemas.openxmlformats.org/drawingml/2006/table">
            <a:tbl>
              <a:tblPr/>
              <a:tblGrid>
                <a:gridCol w="954087"/>
              </a:tblGrid>
              <a:tr h="1371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400" b="1" i="0" u="none" strike="noStrike" cap="none" normalizeH="0" baseline="0" smtClean="0">
                          <a:ln>
                            <a:noFill/>
                          </a:ln>
                          <a:solidFill>
                            <a:schemeClr val="tx1"/>
                          </a:solidFill>
                          <a:effectLst/>
                          <a:latin typeface="Arial" charset="0"/>
                          <a:cs typeface="Times New Roman" pitchFamily="18" charset="0"/>
                        </a:rPr>
                        <a:t>D</a:t>
                      </a:r>
                      <a:endParaRPr kumimoji="0" lang="en-GB" sz="1800" b="0" i="0" u="none" strike="noStrike" cap="none" normalizeH="0" baseline="0" smtClean="0">
                        <a:ln>
                          <a:noFill/>
                        </a:ln>
                        <a:solidFill>
                          <a:schemeClr val="tx1"/>
                        </a:solidFill>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29721" name="Rectangle 25"/>
          <p:cNvSpPr>
            <a:spLocks noChangeArrowheads="1"/>
          </p:cNvSpPr>
          <p:nvPr/>
        </p:nvSpPr>
        <p:spPr bwMode="auto">
          <a:xfrm>
            <a:off x="323850" y="895350"/>
            <a:ext cx="5594350" cy="1465263"/>
          </a:xfrm>
          <a:prstGeom prst="rect">
            <a:avLst/>
          </a:prstGeom>
          <a:noFill/>
          <a:ln w="9525">
            <a:noFill/>
            <a:miter lim="800000"/>
            <a:headEnd/>
            <a:tailEnd/>
          </a:ln>
          <a:effectLst/>
        </p:spPr>
        <p:txBody>
          <a:bodyPr anchor="ctr">
            <a:spAutoFit/>
          </a:bodyPr>
          <a:lstStyle/>
          <a:p>
            <a:r>
              <a:rPr lang="en-GB" b="1">
                <a:ea typeface="Times New Roman" pitchFamily="18" charset="0"/>
                <a:cs typeface="Arial" charset="0"/>
              </a:rPr>
              <a:t>              rop caps </a:t>
            </a:r>
            <a:r>
              <a:rPr lang="en-GB">
                <a:ea typeface="Times New Roman" pitchFamily="18" charset="0"/>
                <a:cs typeface="Arial" charset="0"/>
              </a:rPr>
              <a:t>Using an initial drop cap is a way</a:t>
            </a:r>
          </a:p>
          <a:p>
            <a:r>
              <a:rPr lang="en-GB">
                <a:ea typeface="Times New Roman" pitchFamily="18" charset="0"/>
                <a:cs typeface="Arial" charset="0"/>
              </a:rPr>
              <a:t>              of drawing the reader’s eye to the starting</a:t>
            </a:r>
          </a:p>
          <a:p>
            <a:r>
              <a:rPr lang="en-GB">
                <a:ea typeface="Times New Roman" pitchFamily="18" charset="0"/>
                <a:cs typeface="Arial" charset="0"/>
              </a:rPr>
              <a:t>              point of the text. You can specify the number</a:t>
            </a:r>
          </a:p>
          <a:p>
            <a:r>
              <a:rPr lang="en-GB">
                <a:ea typeface="Times New Roman" pitchFamily="18" charset="0"/>
                <a:cs typeface="Arial" charset="0"/>
              </a:rPr>
              <a:t>   of letters to be larger and how many drop lines you</a:t>
            </a:r>
          </a:p>
          <a:p>
            <a:r>
              <a:rPr lang="en-GB">
                <a:ea typeface="Times New Roman" pitchFamily="18" charset="0"/>
                <a:cs typeface="Arial" charset="0"/>
              </a:rPr>
              <a:t>   want.</a:t>
            </a:r>
          </a:p>
        </p:txBody>
      </p:sp>
      <p:pic>
        <p:nvPicPr>
          <p:cNvPr id="29723" name="Picture 27" descr="text book drop caps"/>
          <p:cNvPicPr>
            <a:picLocks noChangeAspect="1" noChangeArrowheads="1"/>
          </p:cNvPicPr>
          <p:nvPr/>
        </p:nvPicPr>
        <p:blipFill>
          <a:blip r:embed="rId3" cstate="print"/>
          <a:srcRect t="21278" r="47487" b="32217"/>
          <a:stretch>
            <a:fillRect/>
          </a:stretch>
        </p:blipFill>
        <p:spPr bwMode="auto">
          <a:xfrm rot="-1194533">
            <a:off x="3492500" y="2420938"/>
            <a:ext cx="2305050" cy="2449512"/>
          </a:xfrm>
          <a:prstGeom prst="rect">
            <a:avLst/>
          </a:prstGeom>
          <a:noFill/>
        </p:spPr>
      </p:pic>
      <p:pic>
        <p:nvPicPr>
          <p:cNvPr id="29722" name="Picture 26" descr="daily mirror drop caps"/>
          <p:cNvPicPr>
            <a:picLocks noChangeAspect="1" noChangeArrowheads="1"/>
          </p:cNvPicPr>
          <p:nvPr/>
        </p:nvPicPr>
        <p:blipFill>
          <a:blip r:embed="rId4" cstate="print"/>
          <a:srcRect l="3050" t="11806" r="17017" b="36980"/>
          <a:stretch>
            <a:fillRect/>
          </a:stretch>
        </p:blipFill>
        <p:spPr bwMode="auto">
          <a:xfrm rot="666625">
            <a:off x="1116013" y="2708275"/>
            <a:ext cx="2303462" cy="2305050"/>
          </a:xfrm>
          <a:prstGeom prst="rect">
            <a:avLst/>
          </a:prstGeom>
          <a:noFill/>
        </p:spPr>
      </p:pic>
      <p:pic>
        <p:nvPicPr>
          <p:cNvPr id="29724" name="Picture 28" descr="children's book drop caps"/>
          <p:cNvPicPr>
            <a:picLocks noChangeAspect="1" noChangeArrowheads="1"/>
          </p:cNvPicPr>
          <p:nvPr/>
        </p:nvPicPr>
        <p:blipFill>
          <a:blip r:embed="rId5" cstate="print"/>
          <a:srcRect l="4994" r="5379"/>
          <a:stretch>
            <a:fillRect/>
          </a:stretch>
        </p:blipFill>
        <p:spPr bwMode="auto">
          <a:xfrm>
            <a:off x="5940425" y="2205038"/>
            <a:ext cx="2592388" cy="4295775"/>
          </a:xfrm>
          <a:prstGeom prst="rect">
            <a:avLst/>
          </a:prstGeom>
          <a:noFill/>
        </p:spPr>
      </p:pic>
      <p:sp>
        <p:nvSpPr>
          <p:cNvPr id="29725" name="Text Box 29"/>
          <p:cNvSpPr txBox="1">
            <a:spLocks noChangeArrowheads="1"/>
          </p:cNvSpPr>
          <p:nvPr/>
        </p:nvSpPr>
        <p:spPr bwMode="auto">
          <a:xfrm>
            <a:off x="1908175" y="5373688"/>
            <a:ext cx="4249738" cy="947737"/>
          </a:xfrm>
          <a:prstGeom prst="rect">
            <a:avLst/>
          </a:prstGeom>
          <a:noFill/>
          <a:ln w="9525">
            <a:noFill/>
            <a:miter lim="800000"/>
            <a:headEnd/>
            <a:tailEnd/>
          </a:ln>
          <a:effectLst/>
        </p:spPr>
        <p:txBody>
          <a:bodyPr>
            <a:spAutoFit/>
          </a:bodyPr>
          <a:lstStyle/>
          <a:p>
            <a:pPr>
              <a:spcBef>
                <a:spcPct val="50000"/>
              </a:spcBef>
            </a:pPr>
            <a:r>
              <a:rPr lang="en-GB" sz="1600"/>
              <a:t>Examples of the use of drop caps from:</a:t>
            </a:r>
          </a:p>
          <a:p>
            <a:pPr>
              <a:spcBef>
                <a:spcPct val="50000"/>
              </a:spcBef>
            </a:pPr>
            <a:r>
              <a:rPr lang="en-GB" sz="1600"/>
              <a:t>a newspaper, a reference book &amp; a children’s story book.</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20"/>
                                        </p:tgtEl>
                                        <p:attrNameLst>
                                          <p:attrName>style.visibility</p:attrName>
                                        </p:attrNameLst>
                                      </p:cBhvr>
                                      <p:to>
                                        <p:strVal val="visible"/>
                                      </p:to>
                                    </p:set>
                                    <p:animEffect transition="in" filter="fade">
                                      <p:cBhvr>
                                        <p:cTn id="7" dur="3000"/>
                                        <p:tgtEl>
                                          <p:spTgt spid="29720"/>
                                        </p:tgtEl>
                                      </p:cBhvr>
                                    </p:animEffect>
                                  </p:childTnLst>
                                </p:cTn>
                              </p:par>
                            </p:childTnLst>
                          </p:cTn>
                        </p:par>
                        <p:par>
                          <p:cTn id="8" fill="hold">
                            <p:stCondLst>
                              <p:cond delay="3000"/>
                            </p:stCondLst>
                            <p:childTnLst>
                              <p:par>
                                <p:cTn id="9" presetID="55" presetClass="entr" presetSubtype="0" fill="hold" grpId="0" nodeType="afterEffect">
                                  <p:stCondLst>
                                    <p:cond delay="0"/>
                                  </p:stCondLst>
                                  <p:childTnLst>
                                    <p:set>
                                      <p:cBhvr>
                                        <p:cTn id="10" dur="1" fill="hold">
                                          <p:stCondLst>
                                            <p:cond delay="0"/>
                                          </p:stCondLst>
                                        </p:cTn>
                                        <p:tgtEl>
                                          <p:spTgt spid="29721"/>
                                        </p:tgtEl>
                                        <p:attrNameLst>
                                          <p:attrName>style.visibility</p:attrName>
                                        </p:attrNameLst>
                                      </p:cBhvr>
                                      <p:to>
                                        <p:strVal val="visible"/>
                                      </p:to>
                                    </p:set>
                                    <p:anim calcmode="lin" valueType="num">
                                      <p:cBhvr>
                                        <p:cTn id="11" dur="1000" fill="hold"/>
                                        <p:tgtEl>
                                          <p:spTgt spid="29721"/>
                                        </p:tgtEl>
                                        <p:attrNameLst>
                                          <p:attrName>ppt_w</p:attrName>
                                        </p:attrNameLst>
                                      </p:cBhvr>
                                      <p:tavLst>
                                        <p:tav tm="0">
                                          <p:val>
                                            <p:strVal val="#ppt_w*0.70"/>
                                          </p:val>
                                        </p:tav>
                                        <p:tav tm="100000">
                                          <p:val>
                                            <p:strVal val="#ppt_w"/>
                                          </p:val>
                                        </p:tav>
                                      </p:tavLst>
                                    </p:anim>
                                    <p:anim calcmode="lin" valueType="num">
                                      <p:cBhvr>
                                        <p:cTn id="12" dur="1000" fill="hold"/>
                                        <p:tgtEl>
                                          <p:spTgt spid="29721"/>
                                        </p:tgtEl>
                                        <p:attrNameLst>
                                          <p:attrName>ppt_h</p:attrName>
                                        </p:attrNameLst>
                                      </p:cBhvr>
                                      <p:tavLst>
                                        <p:tav tm="0">
                                          <p:val>
                                            <p:strVal val="#ppt_h"/>
                                          </p:val>
                                        </p:tav>
                                        <p:tav tm="100000">
                                          <p:val>
                                            <p:strVal val="#ppt_h"/>
                                          </p:val>
                                        </p:tav>
                                      </p:tavLst>
                                    </p:anim>
                                    <p:animEffect transition="in" filter="fade">
                                      <p:cBhvr>
                                        <p:cTn id="13" dur="1000"/>
                                        <p:tgtEl>
                                          <p:spTgt spid="29721"/>
                                        </p:tgtEl>
                                      </p:cBhvr>
                                    </p:animEffect>
                                  </p:childTnLst>
                                </p:cTn>
                              </p:par>
                            </p:childTnLst>
                          </p:cTn>
                        </p:par>
                        <p:par>
                          <p:cTn id="14" fill="hold">
                            <p:stCondLst>
                              <p:cond delay="4000"/>
                            </p:stCondLst>
                            <p:childTnLst>
                              <p:par>
                                <p:cTn id="15" presetID="10" presetClass="entr" presetSubtype="0" fill="hold" nodeType="afterEffect">
                                  <p:stCondLst>
                                    <p:cond delay="0"/>
                                  </p:stCondLst>
                                  <p:childTnLst>
                                    <p:set>
                                      <p:cBhvr>
                                        <p:cTn id="16" dur="1" fill="hold">
                                          <p:stCondLst>
                                            <p:cond delay="0"/>
                                          </p:stCondLst>
                                        </p:cTn>
                                        <p:tgtEl>
                                          <p:spTgt spid="29723"/>
                                        </p:tgtEl>
                                        <p:attrNameLst>
                                          <p:attrName>style.visibility</p:attrName>
                                        </p:attrNameLst>
                                      </p:cBhvr>
                                      <p:to>
                                        <p:strVal val="visible"/>
                                      </p:to>
                                    </p:set>
                                    <p:animEffect transition="in" filter="fade">
                                      <p:cBhvr>
                                        <p:cTn id="17" dur="2000"/>
                                        <p:tgtEl>
                                          <p:spTgt spid="29723"/>
                                        </p:tgtEl>
                                      </p:cBhvr>
                                    </p:animEffect>
                                  </p:childTnLst>
                                </p:cTn>
                              </p:par>
                              <p:par>
                                <p:cTn id="18" presetID="10" presetClass="entr" presetSubtype="0" fill="hold" nodeType="withEffect">
                                  <p:stCondLst>
                                    <p:cond delay="0"/>
                                  </p:stCondLst>
                                  <p:childTnLst>
                                    <p:set>
                                      <p:cBhvr>
                                        <p:cTn id="19" dur="1" fill="hold">
                                          <p:stCondLst>
                                            <p:cond delay="0"/>
                                          </p:stCondLst>
                                        </p:cTn>
                                        <p:tgtEl>
                                          <p:spTgt spid="29722"/>
                                        </p:tgtEl>
                                        <p:attrNameLst>
                                          <p:attrName>style.visibility</p:attrName>
                                        </p:attrNameLst>
                                      </p:cBhvr>
                                      <p:to>
                                        <p:strVal val="visible"/>
                                      </p:to>
                                    </p:set>
                                    <p:animEffect transition="in" filter="fade">
                                      <p:cBhvr>
                                        <p:cTn id="20" dur="2000"/>
                                        <p:tgtEl>
                                          <p:spTgt spid="29722"/>
                                        </p:tgtEl>
                                      </p:cBhvr>
                                    </p:animEffect>
                                  </p:childTnLst>
                                </p:cTn>
                              </p:par>
                              <p:par>
                                <p:cTn id="21" presetID="10" presetClass="entr" presetSubtype="0" fill="hold" nodeType="withEffect">
                                  <p:stCondLst>
                                    <p:cond delay="0"/>
                                  </p:stCondLst>
                                  <p:childTnLst>
                                    <p:set>
                                      <p:cBhvr>
                                        <p:cTn id="22" dur="1" fill="hold">
                                          <p:stCondLst>
                                            <p:cond delay="0"/>
                                          </p:stCondLst>
                                        </p:cTn>
                                        <p:tgtEl>
                                          <p:spTgt spid="29724"/>
                                        </p:tgtEl>
                                        <p:attrNameLst>
                                          <p:attrName>style.visibility</p:attrName>
                                        </p:attrNameLst>
                                      </p:cBhvr>
                                      <p:to>
                                        <p:strVal val="visible"/>
                                      </p:to>
                                    </p:set>
                                    <p:animEffect transition="in" filter="fade">
                                      <p:cBhvr>
                                        <p:cTn id="23" dur="2000"/>
                                        <p:tgtEl>
                                          <p:spTgt spid="29724"/>
                                        </p:tgtEl>
                                      </p:cBhvr>
                                    </p:animEffect>
                                  </p:childTnLst>
                                </p:cTn>
                              </p:par>
                            </p:childTnLst>
                          </p:cTn>
                        </p:par>
                        <p:par>
                          <p:cTn id="24" fill="hold">
                            <p:stCondLst>
                              <p:cond delay="6000"/>
                            </p:stCondLst>
                            <p:childTnLst>
                              <p:par>
                                <p:cTn id="25" presetID="10" presetClass="entr" presetSubtype="0" fill="hold" grpId="0" nodeType="afterEffect">
                                  <p:stCondLst>
                                    <p:cond delay="0"/>
                                  </p:stCondLst>
                                  <p:childTnLst>
                                    <p:set>
                                      <p:cBhvr>
                                        <p:cTn id="26" dur="1" fill="hold">
                                          <p:stCondLst>
                                            <p:cond delay="0"/>
                                          </p:stCondLst>
                                        </p:cTn>
                                        <p:tgtEl>
                                          <p:spTgt spid="29725"/>
                                        </p:tgtEl>
                                        <p:attrNameLst>
                                          <p:attrName>style.visibility</p:attrName>
                                        </p:attrNameLst>
                                      </p:cBhvr>
                                      <p:to>
                                        <p:strVal val="visible"/>
                                      </p:to>
                                    </p:set>
                                    <p:animEffect transition="in" filter="fade">
                                      <p:cBhvr>
                                        <p:cTn id="27" dur="2000"/>
                                        <p:tgtEl>
                                          <p:spTgt spid="29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21" grpId="0"/>
      <p:bldP spid="297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2" name="Picture 12"/>
          <p:cNvPicPr>
            <a:picLocks noChangeAspect="1" noChangeArrowheads="1"/>
          </p:cNvPicPr>
          <p:nvPr/>
        </p:nvPicPr>
        <p:blipFill>
          <a:blip r:embed="rId3" cstate="print"/>
          <a:srcRect/>
          <a:stretch>
            <a:fillRect/>
          </a:stretch>
        </p:blipFill>
        <p:spPr bwMode="auto">
          <a:xfrm>
            <a:off x="900113" y="1341438"/>
            <a:ext cx="7550150" cy="4533900"/>
          </a:xfrm>
          <a:prstGeom prst="rect">
            <a:avLst/>
          </a:prstGeom>
          <a:noFill/>
          <a:ln w="9525">
            <a:noFill/>
            <a:miter lim="800000"/>
            <a:headEnd/>
            <a:tailEnd/>
          </a:ln>
        </p:spPr>
      </p:pic>
      <p:sp>
        <p:nvSpPr>
          <p:cNvPr id="10250" name="Rectangle 10"/>
          <p:cNvSpPr>
            <a:spLocks noGrp="1" noChangeArrowheads="1"/>
          </p:cNvSpPr>
          <p:nvPr>
            <p:ph type="title"/>
          </p:nvPr>
        </p:nvSpPr>
        <p:spPr/>
        <p:txBody>
          <a:bodyPr/>
          <a:lstStyle/>
          <a:p>
            <a:r>
              <a:rPr lang="en-GB" sz="3600"/>
              <a:t>Drop Caps in PagePlus</a:t>
            </a:r>
          </a:p>
        </p:txBody>
      </p:sp>
      <p:sp>
        <p:nvSpPr>
          <p:cNvPr id="10251" name="Text Box 11"/>
          <p:cNvSpPr txBox="1">
            <a:spLocks noChangeArrowheads="1"/>
          </p:cNvSpPr>
          <p:nvPr/>
        </p:nvSpPr>
        <p:spPr bwMode="auto">
          <a:xfrm>
            <a:off x="4140200" y="3141663"/>
            <a:ext cx="2663825" cy="1887537"/>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en-GB"/>
              <a:t>Highlight the letter you want to change into a Drop Cap.</a:t>
            </a:r>
          </a:p>
          <a:p>
            <a:pPr>
              <a:spcBef>
                <a:spcPct val="50000"/>
              </a:spcBef>
            </a:pPr>
            <a:r>
              <a:rPr lang="en-GB"/>
              <a:t>Click on ‘Format’ &amp; scroll down to ‘Drop Cap’ &amp; click.</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52"/>
                                        </p:tgtEl>
                                        <p:attrNameLst>
                                          <p:attrName>style.visibility</p:attrName>
                                        </p:attrNameLst>
                                      </p:cBhvr>
                                      <p:to>
                                        <p:strVal val="visible"/>
                                      </p:to>
                                    </p:set>
                                    <p:animEffect transition="in" filter="fade">
                                      <p:cBhvr>
                                        <p:cTn id="7" dur="2000"/>
                                        <p:tgtEl>
                                          <p:spTgt spid="1025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251"/>
                                        </p:tgtEl>
                                        <p:attrNameLst>
                                          <p:attrName>style.visibility</p:attrName>
                                        </p:attrNameLst>
                                      </p:cBhvr>
                                      <p:to>
                                        <p:strVal val="visible"/>
                                      </p:to>
                                    </p:set>
                                    <p:animEffect transition="in" filter="fade">
                                      <p:cBhvr>
                                        <p:cTn id="11" dur="2000"/>
                                        <p:tgtEl>
                                          <p:spTgt spid="10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8" name="Picture 20"/>
          <p:cNvPicPr>
            <a:picLocks noChangeAspect="1" noChangeArrowheads="1"/>
          </p:cNvPicPr>
          <p:nvPr/>
        </p:nvPicPr>
        <p:blipFill>
          <a:blip r:embed="rId3" cstate="print"/>
          <a:srcRect/>
          <a:stretch>
            <a:fillRect/>
          </a:stretch>
        </p:blipFill>
        <p:spPr bwMode="auto">
          <a:xfrm>
            <a:off x="250825" y="1412875"/>
            <a:ext cx="8629650" cy="5181600"/>
          </a:xfrm>
          <a:prstGeom prst="rect">
            <a:avLst/>
          </a:prstGeom>
          <a:noFill/>
          <a:ln w="9525">
            <a:noFill/>
            <a:miter lim="800000"/>
            <a:headEnd/>
            <a:tailEnd/>
          </a:ln>
        </p:spPr>
      </p:pic>
      <p:sp>
        <p:nvSpPr>
          <p:cNvPr id="12304" name="Line 16"/>
          <p:cNvSpPr>
            <a:spLocks noChangeShapeType="1"/>
          </p:cNvSpPr>
          <p:nvPr/>
        </p:nvSpPr>
        <p:spPr bwMode="auto">
          <a:xfrm flipH="1">
            <a:off x="5148263" y="3141663"/>
            <a:ext cx="792162" cy="0"/>
          </a:xfrm>
          <a:prstGeom prst="line">
            <a:avLst/>
          </a:prstGeom>
          <a:noFill/>
          <a:ln w="57150">
            <a:solidFill>
              <a:schemeClr val="tx1"/>
            </a:solidFill>
            <a:round/>
            <a:headEnd/>
            <a:tailEnd type="triangle" w="med" len="med"/>
          </a:ln>
          <a:effectLst/>
        </p:spPr>
        <p:txBody>
          <a:bodyPr/>
          <a:lstStyle/>
          <a:p>
            <a:endParaRPr lang="en-GB"/>
          </a:p>
        </p:txBody>
      </p:sp>
      <p:sp>
        <p:nvSpPr>
          <p:cNvPr id="12303" name="Text Box 15"/>
          <p:cNvSpPr txBox="1">
            <a:spLocks noChangeArrowheads="1"/>
          </p:cNvSpPr>
          <p:nvPr/>
        </p:nvSpPr>
        <p:spPr bwMode="auto">
          <a:xfrm>
            <a:off x="755650" y="3068638"/>
            <a:ext cx="2592388" cy="925512"/>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en-GB"/>
              <a:t>Choose how many lines you want to drop the capital here.</a:t>
            </a:r>
          </a:p>
        </p:txBody>
      </p:sp>
      <p:sp>
        <p:nvSpPr>
          <p:cNvPr id="12305" name="Line 17"/>
          <p:cNvSpPr>
            <a:spLocks noChangeShapeType="1"/>
          </p:cNvSpPr>
          <p:nvPr/>
        </p:nvSpPr>
        <p:spPr bwMode="auto">
          <a:xfrm>
            <a:off x="3348038" y="3644900"/>
            <a:ext cx="576262" cy="0"/>
          </a:xfrm>
          <a:prstGeom prst="line">
            <a:avLst/>
          </a:prstGeom>
          <a:noFill/>
          <a:ln w="57150">
            <a:solidFill>
              <a:schemeClr val="tx1"/>
            </a:solidFill>
            <a:round/>
            <a:headEnd/>
            <a:tailEnd type="triangle" w="med" len="med"/>
          </a:ln>
          <a:effectLst/>
        </p:spPr>
        <p:txBody>
          <a:bodyPr/>
          <a:lstStyle/>
          <a:p>
            <a:endParaRPr lang="en-GB"/>
          </a:p>
        </p:txBody>
      </p:sp>
      <p:sp>
        <p:nvSpPr>
          <p:cNvPr id="12306" name="Rectangle 18"/>
          <p:cNvSpPr>
            <a:spLocks noGrp="1" noChangeArrowheads="1"/>
          </p:cNvSpPr>
          <p:nvPr>
            <p:ph type="title"/>
          </p:nvPr>
        </p:nvSpPr>
        <p:spPr/>
        <p:txBody>
          <a:bodyPr/>
          <a:lstStyle/>
          <a:p>
            <a:r>
              <a:rPr lang="en-GB" sz="4000"/>
              <a:t>Drop Caps in PagePlus</a:t>
            </a:r>
          </a:p>
        </p:txBody>
      </p:sp>
      <p:sp>
        <p:nvSpPr>
          <p:cNvPr id="12309" name="Line 21"/>
          <p:cNvSpPr>
            <a:spLocks noChangeShapeType="1"/>
          </p:cNvSpPr>
          <p:nvPr/>
        </p:nvSpPr>
        <p:spPr bwMode="auto">
          <a:xfrm flipH="1">
            <a:off x="5580063" y="3357563"/>
            <a:ext cx="576262" cy="431800"/>
          </a:xfrm>
          <a:prstGeom prst="line">
            <a:avLst/>
          </a:prstGeom>
          <a:noFill/>
          <a:ln w="57150">
            <a:solidFill>
              <a:schemeClr val="tx1"/>
            </a:solidFill>
            <a:round/>
            <a:headEnd/>
            <a:tailEnd type="triangle" w="med" len="med"/>
          </a:ln>
          <a:effectLst/>
        </p:spPr>
        <p:txBody>
          <a:bodyPr/>
          <a:lstStyle/>
          <a:p>
            <a:endParaRPr lang="en-GB"/>
          </a:p>
        </p:txBody>
      </p:sp>
      <p:sp>
        <p:nvSpPr>
          <p:cNvPr id="12302" name="Text Box 14"/>
          <p:cNvSpPr txBox="1">
            <a:spLocks noChangeArrowheads="1"/>
          </p:cNvSpPr>
          <p:nvPr/>
        </p:nvSpPr>
        <p:spPr bwMode="auto">
          <a:xfrm>
            <a:off x="5867400" y="2060575"/>
            <a:ext cx="2592388" cy="1474788"/>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en-GB"/>
              <a:t>Choose whether you want the letter to be dropped or in the margin &amp; click on your choice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08"/>
                                        </p:tgtEl>
                                        <p:attrNameLst>
                                          <p:attrName>style.visibility</p:attrName>
                                        </p:attrNameLst>
                                      </p:cBhvr>
                                      <p:to>
                                        <p:strVal val="visible"/>
                                      </p:to>
                                    </p:set>
                                    <p:animEffect transition="in" filter="fade">
                                      <p:cBhvr>
                                        <p:cTn id="7" dur="2000"/>
                                        <p:tgtEl>
                                          <p:spTgt spid="123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302"/>
                                        </p:tgtEl>
                                        <p:attrNameLst>
                                          <p:attrName>style.visibility</p:attrName>
                                        </p:attrNameLst>
                                      </p:cBhvr>
                                      <p:to>
                                        <p:strVal val="visible"/>
                                      </p:to>
                                    </p:set>
                                    <p:animEffect transition="in" filter="fade">
                                      <p:cBhvr>
                                        <p:cTn id="12" dur="2000"/>
                                        <p:tgtEl>
                                          <p:spTgt spid="12302"/>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2304"/>
                                        </p:tgtEl>
                                        <p:attrNameLst>
                                          <p:attrName>style.visibility</p:attrName>
                                        </p:attrNameLst>
                                      </p:cBhvr>
                                      <p:to>
                                        <p:strVal val="visible"/>
                                      </p:to>
                                    </p:set>
                                    <p:animEffect transition="in" filter="wipe(right)">
                                      <p:cBhvr>
                                        <p:cTn id="15" dur="2000"/>
                                        <p:tgtEl>
                                          <p:spTgt spid="12304"/>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12309"/>
                                        </p:tgtEl>
                                        <p:attrNameLst>
                                          <p:attrName>style.visibility</p:attrName>
                                        </p:attrNameLst>
                                      </p:cBhvr>
                                      <p:to>
                                        <p:strVal val="visible"/>
                                      </p:to>
                                    </p:set>
                                    <p:animEffect transition="in" filter="wipe(right)">
                                      <p:cBhvr>
                                        <p:cTn id="18" dur="2000"/>
                                        <p:tgtEl>
                                          <p:spTgt spid="1230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303"/>
                                        </p:tgtEl>
                                        <p:attrNameLst>
                                          <p:attrName>style.visibility</p:attrName>
                                        </p:attrNameLst>
                                      </p:cBhvr>
                                      <p:to>
                                        <p:strVal val="visible"/>
                                      </p:to>
                                    </p:set>
                                    <p:animEffect transition="in" filter="fade">
                                      <p:cBhvr>
                                        <p:cTn id="23" dur="2000"/>
                                        <p:tgtEl>
                                          <p:spTgt spid="1230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2305"/>
                                        </p:tgtEl>
                                        <p:attrNameLst>
                                          <p:attrName>style.visibility</p:attrName>
                                        </p:attrNameLst>
                                      </p:cBhvr>
                                      <p:to>
                                        <p:strVal val="visible"/>
                                      </p:to>
                                    </p:set>
                                    <p:animEffect transition="in" filter="wipe(left)">
                                      <p:cBhvr>
                                        <p:cTn id="26" dur="2000"/>
                                        <p:tgtEl>
                                          <p:spTgt spid="12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4" grpId="0" animBg="1"/>
      <p:bldP spid="12303" grpId="0" animBg="1"/>
      <p:bldP spid="12305" grpId="0" animBg="1"/>
      <p:bldP spid="12309" grpId="0" animBg="1"/>
      <p:bldP spid="1230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6" name="Picture 12"/>
          <p:cNvPicPr>
            <a:picLocks noChangeAspect="1" noChangeArrowheads="1"/>
          </p:cNvPicPr>
          <p:nvPr/>
        </p:nvPicPr>
        <p:blipFill>
          <a:blip r:embed="rId3" cstate="print"/>
          <a:srcRect l="28029" t="19629" r="27448" b="23444"/>
          <a:stretch>
            <a:fillRect/>
          </a:stretch>
        </p:blipFill>
        <p:spPr bwMode="auto">
          <a:xfrm>
            <a:off x="2339975" y="1412875"/>
            <a:ext cx="5759450" cy="4419600"/>
          </a:xfrm>
          <a:prstGeom prst="rect">
            <a:avLst/>
          </a:prstGeom>
          <a:noFill/>
          <a:ln w="9525">
            <a:noFill/>
            <a:miter lim="800000"/>
            <a:headEnd/>
            <a:tailEnd/>
          </a:ln>
        </p:spPr>
      </p:pic>
      <p:sp>
        <p:nvSpPr>
          <p:cNvPr id="16392" name="Text Box 8"/>
          <p:cNvSpPr txBox="1">
            <a:spLocks noChangeArrowheads="1"/>
          </p:cNvSpPr>
          <p:nvPr/>
        </p:nvSpPr>
        <p:spPr bwMode="auto">
          <a:xfrm>
            <a:off x="323850" y="3068638"/>
            <a:ext cx="2592388" cy="1338262"/>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en-GB"/>
              <a:t>You don’t have to keep the same font.</a:t>
            </a:r>
          </a:p>
          <a:p>
            <a:pPr>
              <a:spcBef>
                <a:spcPct val="50000"/>
              </a:spcBef>
            </a:pPr>
            <a:r>
              <a:rPr lang="en-GB"/>
              <a:t>You can change the font here.</a:t>
            </a:r>
          </a:p>
        </p:txBody>
      </p:sp>
      <p:sp>
        <p:nvSpPr>
          <p:cNvPr id="16393" name="Line 9"/>
          <p:cNvSpPr>
            <a:spLocks noChangeShapeType="1"/>
          </p:cNvSpPr>
          <p:nvPr/>
        </p:nvSpPr>
        <p:spPr bwMode="auto">
          <a:xfrm flipV="1">
            <a:off x="2484438" y="2205038"/>
            <a:ext cx="215900" cy="863600"/>
          </a:xfrm>
          <a:prstGeom prst="line">
            <a:avLst/>
          </a:prstGeom>
          <a:noFill/>
          <a:ln w="57150">
            <a:solidFill>
              <a:schemeClr val="tx1"/>
            </a:solidFill>
            <a:round/>
            <a:headEnd/>
            <a:tailEnd type="triangle" w="med" len="med"/>
          </a:ln>
          <a:effectLst/>
        </p:spPr>
        <p:txBody>
          <a:bodyPr/>
          <a:lstStyle/>
          <a:p>
            <a:endParaRPr lang="en-GB"/>
          </a:p>
        </p:txBody>
      </p:sp>
      <p:sp>
        <p:nvSpPr>
          <p:cNvPr id="16394" name="Text Box 10"/>
          <p:cNvSpPr txBox="1">
            <a:spLocks noChangeArrowheads="1"/>
          </p:cNvSpPr>
          <p:nvPr/>
        </p:nvSpPr>
        <p:spPr bwMode="auto">
          <a:xfrm>
            <a:off x="3203575" y="5300663"/>
            <a:ext cx="2232025" cy="1200150"/>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en-GB"/>
              <a:t>When you are happy with your choices click on ‘OK’.</a:t>
            </a:r>
          </a:p>
        </p:txBody>
      </p:sp>
      <p:sp>
        <p:nvSpPr>
          <p:cNvPr id="16395" name="Rectangle 11"/>
          <p:cNvSpPr>
            <a:spLocks noGrp="1" noChangeArrowheads="1"/>
          </p:cNvSpPr>
          <p:nvPr>
            <p:ph type="title"/>
          </p:nvPr>
        </p:nvSpPr>
        <p:spPr/>
        <p:txBody>
          <a:bodyPr/>
          <a:lstStyle/>
          <a:p>
            <a:r>
              <a:rPr lang="en-GB" sz="4000"/>
              <a:t>Drop Caps in PagePlus</a:t>
            </a:r>
          </a:p>
        </p:txBody>
      </p:sp>
      <p:sp>
        <p:nvSpPr>
          <p:cNvPr id="16397" name="Line 13"/>
          <p:cNvSpPr>
            <a:spLocks noChangeShapeType="1"/>
          </p:cNvSpPr>
          <p:nvPr/>
        </p:nvSpPr>
        <p:spPr bwMode="auto">
          <a:xfrm flipV="1">
            <a:off x="2916238" y="2205038"/>
            <a:ext cx="1800225" cy="1223962"/>
          </a:xfrm>
          <a:prstGeom prst="line">
            <a:avLst/>
          </a:prstGeom>
          <a:noFill/>
          <a:ln w="57150">
            <a:solidFill>
              <a:schemeClr val="tx1"/>
            </a:solidFill>
            <a:round/>
            <a:headEnd/>
            <a:tailEnd type="triangle" w="med" len="med"/>
          </a:ln>
          <a:effectLst/>
        </p:spPr>
        <p:txBody>
          <a:bodyPr/>
          <a:lstStyle/>
          <a:p>
            <a:endParaRPr lang="en-GB"/>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96"/>
                                        </p:tgtEl>
                                        <p:attrNameLst>
                                          <p:attrName>style.visibility</p:attrName>
                                        </p:attrNameLst>
                                      </p:cBhvr>
                                      <p:to>
                                        <p:strVal val="visible"/>
                                      </p:to>
                                    </p:set>
                                    <p:animEffect transition="in" filter="fade">
                                      <p:cBhvr>
                                        <p:cTn id="7" dur="2000"/>
                                        <p:tgtEl>
                                          <p:spTgt spid="163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92"/>
                                        </p:tgtEl>
                                        <p:attrNameLst>
                                          <p:attrName>style.visibility</p:attrName>
                                        </p:attrNameLst>
                                      </p:cBhvr>
                                      <p:to>
                                        <p:strVal val="visible"/>
                                      </p:to>
                                    </p:set>
                                    <p:animEffect transition="in" filter="fade">
                                      <p:cBhvr>
                                        <p:cTn id="12" dur="2000"/>
                                        <p:tgtEl>
                                          <p:spTgt spid="1639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6393"/>
                                        </p:tgtEl>
                                        <p:attrNameLst>
                                          <p:attrName>style.visibility</p:attrName>
                                        </p:attrNameLst>
                                      </p:cBhvr>
                                      <p:to>
                                        <p:strVal val="visible"/>
                                      </p:to>
                                    </p:set>
                                    <p:animEffect transition="in" filter="wipe(down)">
                                      <p:cBhvr>
                                        <p:cTn id="15" dur="2000"/>
                                        <p:tgtEl>
                                          <p:spTgt spid="1639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397"/>
                                        </p:tgtEl>
                                        <p:attrNameLst>
                                          <p:attrName>style.visibility</p:attrName>
                                        </p:attrNameLst>
                                      </p:cBhvr>
                                      <p:to>
                                        <p:strVal val="visible"/>
                                      </p:to>
                                    </p:set>
                                    <p:animEffect transition="in" filter="wipe(down)">
                                      <p:cBhvr>
                                        <p:cTn id="18" dur="2000"/>
                                        <p:tgtEl>
                                          <p:spTgt spid="1639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394"/>
                                        </p:tgtEl>
                                        <p:attrNameLst>
                                          <p:attrName>style.visibility</p:attrName>
                                        </p:attrNameLst>
                                      </p:cBhvr>
                                      <p:to>
                                        <p:strVal val="visible"/>
                                      </p:to>
                                    </p:set>
                                    <p:animEffect transition="in" filter="fade">
                                      <p:cBhvr>
                                        <p:cTn id="23" dur="20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animBg="1"/>
      <p:bldP spid="16393" grpId="0" animBg="1"/>
      <p:bldP spid="16394" grpId="0" animBg="1"/>
      <p:bldP spid="1639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ChangeArrowheads="1"/>
          </p:cNvSpPr>
          <p:nvPr>
            <p:ph type="title"/>
          </p:nvPr>
        </p:nvSpPr>
        <p:spPr>
          <a:xfrm>
            <a:off x="468313" y="0"/>
            <a:ext cx="8229600" cy="1143000"/>
          </a:xfrm>
          <a:noFill/>
          <a:ln/>
        </p:spPr>
        <p:txBody>
          <a:bodyPr/>
          <a:lstStyle/>
          <a:p>
            <a:r>
              <a:rPr lang="en-GB"/>
              <a:t>Language of Letterforms</a:t>
            </a:r>
          </a:p>
        </p:txBody>
      </p:sp>
      <p:sp>
        <p:nvSpPr>
          <p:cNvPr id="7177" name="Line 9"/>
          <p:cNvSpPr>
            <a:spLocks noChangeShapeType="1"/>
          </p:cNvSpPr>
          <p:nvPr/>
        </p:nvSpPr>
        <p:spPr bwMode="auto">
          <a:xfrm>
            <a:off x="468313" y="2349500"/>
            <a:ext cx="7920037" cy="0"/>
          </a:xfrm>
          <a:prstGeom prst="line">
            <a:avLst/>
          </a:prstGeom>
          <a:noFill/>
          <a:ln w="19050">
            <a:solidFill>
              <a:srgbClr val="FF9933"/>
            </a:solidFill>
            <a:round/>
            <a:headEnd/>
            <a:tailEnd/>
          </a:ln>
          <a:effectLst/>
        </p:spPr>
        <p:txBody>
          <a:bodyPr/>
          <a:lstStyle/>
          <a:p>
            <a:endParaRPr lang="en-GB"/>
          </a:p>
        </p:txBody>
      </p:sp>
      <p:sp>
        <p:nvSpPr>
          <p:cNvPr id="7178" name="Line 10"/>
          <p:cNvSpPr>
            <a:spLocks noChangeShapeType="1"/>
          </p:cNvSpPr>
          <p:nvPr/>
        </p:nvSpPr>
        <p:spPr bwMode="auto">
          <a:xfrm>
            <a:off x="468313" y="2636838"/>
            <a:ext cx="7920037" cy="0"/>
          </a:xfrm>
          <a:prstGeom prst="line">
            <a:avLst/>
          </a:prstGeom>
          <a:noFill/>
          <a:ln w="19050">
            <a:solidFill>
              <a:srgbClr val="FF9933"/>
            </a:solidFill>
            <a:round/>
            <a:headEnd/>
            <a:tailEnd/>
          </a:ln>
          <a:effectLst/>
        </p:spPr>
        <p:txBody>
          <a:bodyPr/>
          <a:lstStyle/>
          <a:p>
            <a:endParaRPr lang="en-GB"/>
          </a:p>
        </p:txBody>
      </p:sp>
      <p:sp>
        <p:nvSpPr>
          <p:cNvPr id="7179" name="Line 11"/>
          <p:cNvSpPr>
            <a:spLocks noChangeShapeType="1"/>
          </p:cNvSpPr>
          <p:nvPr/>
        </p:nvSpPr>
        <p:spPr bwMode="auto">
          <a:xfrm>
            <a:off x="468313" y="3141663"/>
            <a:ext cx="7920037" cy="0"/>
          </a:xfrm>
          <a:prstGeom prst="line">
            <a:avLst/>
          </a:prstGeom>
          <a:noFill/>
          <a:ln w="19050">
            <a:solidFill>
              <a:srgbClr val="FF9933"/>
            </a:solidFill>
            <a:round/>
            <a:headEnd/>
            <a:tailEnd/>
          </a:ln>
          <a:effectLst/>
        </p:spPr>
        <p:txBody>
          <a:bodyPr/>
          <a:lstStyle/>
          <a:p>
            <a:endParaRPr lang="en-GB"/>
          </a:p>
        </p:txBody>
      </p:sp>
      <p:sp>
        <p:nvSpPr>
          <p:cNvPr id="7176" name="Text Box 8"/>
          <p:cNvSpPr txBox="1">
            <a:spLocks noChangeArrowheads="1"/>
          </p:cNvSpPr>
          <p:nvPr/>
        </p:nvSpPr>
        <p:spPr bwMode="auto">
          <a:xfrm>
            <a:off x="468313" y="1989138"/>
            <a:ext cx="8207375" cy="1463675"/>
          </a:xfrm>
          <a:prstGeom prst="rect">
            <a:avLst/>
          </a:prstGeom>
          <a:noFill/>
          <a:ln w="9525">
            <a:noFill/>
            <a:miter lim="800000"/>
            <a:headEnd/>
            <a:tailEnd/>
          </a:ln>
          <a:effectLst/>
        </p:spPr>
        <p:txBody>
          <a:bodyPr>
            <a:spAutoFit/>
          </a:bodyPr>
          <a:lstStyle/>
          <a:p>
            <a:pPr>
              <a:spcBef>
                <a:spcPct val="50000"/>
              </a:spcBef>
            </a:pPr>
            <a:r>
              <a:rPr lang="en-GB" sz="9000">
                <a:latin typeface="Times New Roman" pitchFamily="18" charset="0"/>
              </a:rPr>
              <a:t>H   f   x   g   b</a:t>
            </a:r>
          </a:p>
        </p:txBody>
      </p:sp>
      <p:sp>
        <p:nvSpPr>
          <p:cNvPr id="7180" name="Text Box 12"/>
          <p:cNvSpPr txBox="1">
            <a:spLocks noChangeArrowheads="1"/>
          </p:cNvSpPr>
          <p:nvPr/>
        </p:nvSpPr>
        <p:spPr bwMode="auto">
          <a:xfrm>
            <a:off x="5580063" y="3357563"/>
            <a:ext cx="1296987" cy="304800"/>
          </a:xfrm>
          <a:prstGeom prst="rect">
            <a:avLst/>
          </a:prstGeom>
          <a:noFill/>
          <a:ln w="9525">
            <a:noFill/>
            <a:miter lim="800000"/>
            <a:headEnd/>
            <a:tailEnd/>
          </a:ln>
          <a:effectLst/>
        </p:spPr>
        <p:txBody>
          <a:bodyPr>
            <a:spAutoFit/>
          </a:bodyPr>
          <a:lstStyle/>
          <a:p>
            <a:pPr>
              <a:spcBef>
                <a:spcPct val="50000"/>
              </a:spcBef>
            </a:pPr>
            <a:r>
              <a:rPr lang="en-GB" sz="1400">
                <a:solidFill>
                  <a:schemeClr val="bg2"/>
                </a:solidFill>
              </a:rPr>
              <a:t>Descender</a:t>
            </a:r>
          </a:p>
        </p:txBody>
      </p:sp>
      <p:sp>
        <p:nvSpPr>
          <p:cNvPr id="7181" name="Text Box 13"/>
          <p:cNvSpPr txBox="1">
            <a:spLocks noChangeArrowheads="1"/>
          </p:cNvSpPr>
          <p:nvPr/>
        </p:nvSpPr>
        <p:spPr bwMode="auto">
          <a:xfrm rot="-5400000">
            <a:off x="1627982" y="1404144"/>
            <a:ext cx="1008062" cy="304800"/>
          </a:xfrm>
          <a:prstGeom prst="rect">
            <a:avLst/>
          </a:prstGeom>
          <a:noFill/>
          <a:ln w="9525">
            <a:noFill/>
            <a:miter lim="800000"/>
            <a:headEnd/>
            <a:tailEnd/>
          </a:ln>
          <a:effectLst/>
        </p:spPr>
        <p:txBody>
          <a:bodyPr>
            <a:spAutoFit/>
          </a:bodyPr>
          <a:lstStyle/>
          <a:p>
            <a:pPr>
              <a:spcBef>
                <a:spcPct val="50000"/>
              </a:spcBef>
            </a:pPr>
            <a:r>
              <a:rPr lang="en-GB" sz="1400">
                <a:solidFill>
                  <a:schemeClr val="bg2"/>
                </a:solidFill>
              </a:rPr>
              <a:t>Stem</a:t>
            </a:r>
          </a:p>
        </p:txBody>
      </p:sp>
      <p:sp>
        <p:nvSpPr>
          <p:cNvPr id="7182" name="Text Box 14"/>
          <p:cNvSpPr txBox="1">
            <a:spLocks noChangeArrowheads="1"/>
          </p:cNvSpPr>
          <p:nvPr/>
        </p:nvSpPr>
        <p:spPr bwMode="auto">
          <a:xfrm rot="-5400000">
            <a:off x="2204244" y="1404144"/>
            <a:ext cx="1008062" cy="304800"/>
          </a:xfrm>
          <a:prstGeom prst="rect">
            <a:avLst/>
          </a:prstGeom>
          <a:noFill/>
          <a:ln w="9525">
            <a:noFill/>
            <a:miter lim="800000"/>
            <a:headEnd/>
            <a:tailEnd/>
          </a:ln>
          <a:effectLst/>
        </p:spPr>
        <p:txBody>
          <a:bodyPr>
            <a:spAutoFit/>
          </a:bodyPr>
          <a:lstStyle/>
          <a:p>
            <a:pPr>
              <a:spcBef>
                <a:spcPct val="50000"/>
              </a:spcBef>
            </a:pPr>
            <a:r>
              <a:rPr lang="en-GB" sz="1400">
                <a:solidFill>
                  <a:schemeClr val="bg2"/>
                </a:solidFill>
              </a:rPr>
              <a:t>Terminal</a:t>
            </a:r>
          </a:p>
        </p:txBody>
      </p:sp>
      <p:sp>
        <p:nvSpPr>
          <p:cNvPr id="7183" name="Text Box 15"/>
          <p:cNvSpPr txBox="1">
            <a:spLocks noChangeArrowheads="1"/>
          </p:cNvSpPr>
          <p:nvPr/>
        </p:nvSpPr>
        <p:spPr bwMode="auto">
          <a:xfrm rot="-5400000">
            <a:off x="3212307" y="1404144"/>
            <a:ext cx="1008062" cy="304800"/>
          </a:xfrm>
          <a:prstGeom prst="rect">
            <a:avLst/>
          </a:prstGeom>
          <a:noFill/>
          <a:ln w="9525">
            <a:noFill/>
            <a:miter lim="800000"/>
            <a:headEnd/>
            <a:tailEnd/>
          </a:ln>
          <a:effectLst/>
        </p:spPr>
        <p:txBody>
          <a:bodyPr>
            <a:spAutoFit/>
          </a:bodyPr>
          <a:lstStyle/>
          <a:p>
            <a:pPr>
              <a:spcBef>
                <a:spcPct val="50000"/>
              </a:spcBef>
            </a:pPr>
            <a:r>
              <a:rPr lang="en-GB" sz="1400">
                <a:solidFill>
                  <a:schemeClr val="bg2"/>
                </a:solidFill>
              </a:rPr>
              <a:t>Body size</a:t>
            </a:r>
          </a:p>
        </p:txBody>
      </p:sp>
      <p:sp>
        <p:nvSpPr>
          <p:cNvPr id="7184" name="Text Box 16"/>
          <p:cNvSpPr txBox="1">
            <a:spLocks noChangeArrowheads="1"/>
          </p:cNvSpPr>
          <p:nvPr/>
        </p:nvSpPr>
        <p:spPr bwMode="auto">
          <a:xfrm rot="-5400000">
            <a:off x="4220369" y="1404144"/>
            <a:ext cx="1008062" cy="304800"/>
          </a:xfrm>
          <a:prstGeom prst="rect">
            <a:avLst/>
          </a:prstGeom>
          <a:noFill/>
          <a:ln w="9525">
            <a:noFill/>
            <a:miter lim="800000"/>
            <a:headEnd/>
            <a:tailEnd/>
          </a:ln>
          <a:effectLst/>
        </p:spPr>
        <p:txBody>
          <a:bodyPr>
            <a:spAutoFit/>
          </a:bodyPr>
          <a:lstStyle/>
          <a:p>
            <a:pPr>
              <a:spcBef>
                <a:spcPct val="50000"/>
              </a:spcBef>
            </a:pPr>
            <a:r>
              <a:rPr lang="en-GB" sz="1400">
                <a:solidFill>
                  <a:schemeClr val="bg2"/>
                </a:solidFill>
              </a:rPr>
              <a:t>Link</a:t>
            </a:r>
          </a:p>
        </p:txBody>
      </p:sp>
      <p:sp>
        <p:nvSpPr>
          <p:cNvPr id="7185" name="Text Box 17"/>
          <p:cNvSpPr txBox="1">
            <a:spLocks noChangeArrowheads="1"/>
          </p:cNvSpPr>
          <p:nvPr/>
        </p:nvSpPr>
        <p:spPr bwMode="auto">
          <a:xfrm rot="-5400000">
            <a:off x="4580732" y="1404144"/>
            <a:ext cx="1008062" cy="304800"/>
          </a:xfrm>
          <a:prstGeom prst="rect">
            <a:avLst/>
          </a:prstGeom>
          <a:noFill/>
          <a:ln w="9525">
            <a:noFill/>
            <a:miter lim="800000"/>
            <a:headEnd/>
            <a:tailEnd/>
          </a:ln>
          <a:effectLst/>
        </p:spPr>
        <p:txBody>
          <a:bodyPr>
            <a:spAutoFit/>
          </a:bodyPr>
          <a:lstStyle/>
          <a:p>
            <a:pPr>
              <a:spcBef>
                <a:spcPct val="50000"/>
              </a:spcBef>
            </a:pPr>
            <a:r>
              <a:rPr lang="en-GB" sz="1400">
                <a:solidFill>
                  <a:schemeClr val="bg2"/>
                </a:solidFill>
              </a:rPr>
              <a:t>Counter</a:t>
            </a:r>
          </a:p>
        </p:txBody>
      </p:sp>
      <p:sp>
        <p:nvSpPr>
          <p:cNvPr id="7186" name="Text Box 18"/>
          <p:cNvSpPr txBox="1">
            <a:spLocks noChangeArrowheads="1"/>
          </p:cNvSpPr>
          <p:nvPr/>
        </p:nvSpPr>
        <p:spPr bwMode="auto">
          <a:xfrm rot="-5400000">
            <a:off x="4941094" y="1404144"/>
            <a:ext cx="1008062" cy="304800"/>
          </a:xfrm>
          <a:prstGeom prst="rect">
            <a:avLst/>
          </a:prstGeom>
          <a:noFill/>
          <a:ln w="9525">
            <a:noFill/>
            <a:miter lim="800000"/>
            <a:headEnd/>
            <a:tailEnd/>
          </a:ln>
          <a:effectLst/>
        </p:spPr>
        <p:txBody>
          <a:bodyPr>
            <a:spAutoFit/>
          </a:bodyPr>
          <a:lstStyle/>
          <a:p>
            <a:pPr>
              <a:spcBef>
                <a:spcPct val="50000"/>
              </a:spcBef>
            </a:pPr>
            <a:r>
              <a:rPr lang="en-GB" sz="1400">
                <a:solidFill>
                  <a:schemeClr val="bg2"/>
                </a:solidFill>
              </a:rPr>
              <a:t>Ear</a:t>
            </a:r>
          </a:p>
        </p:txBody>
      </p:sp>
      <p:sp>
        <p:nvSpPr>
          <p:cNvPr id="7187" name="Text Box 19"/>
          <p:cNvSpPr txBox="1">
            <a:spLocks noChangeArrowheads="1"/>
          </p:cNvSpPr>
          <p:nvPr/>
        </p:nvSpPr>
        <p:spPr bwMode="auto">
          <a:xfrm rot="-5400000">
            <a:off x="5876132" y="1404144"/>
            <a:ext cx="1008062" cy="304800"/>
          </a:xfrm>
          <a:prstGeom prst="rect">
            <a:avLst/>
          </a:prstGeom>
          <a:noFill/>
          <a:ln w="9525">
            <a:noFill/>
            <a:miter lim="800000"/>
            <a:headEnd/>
            <a:tailEnd/>
          </a:ln>
          <a:effectLst/>
        </p:spPr>
        <p:txBody>
          <a:bodyPr>
            <a:spAutoFit/>
          </a:bodyPr>
          <a:lstStyle/>
          <a:p>
            <a:pPr>
              <a:spcBef>
                <a:spcPct val="50000"/>
              </a:spcBef>
            </a:pPr>
            <a:r>
              <a:rPr lang="en-GB" sz="1400">
                <a:solidFill>
                  <a:schemeClr val="bg2"/>
                </a:solidFill>
              </a:rPr>
              <a:t>Ascender</a:t>
            </a:r>
          </a:p>
        </p:txBody>
      </p:sp>
      <p:sp>
        <p:nvSpPr>
          <p:cNvPr id="7188" name="Text Box 20"/>
          <p:cNvSpPr txBox="1">
            <a:spLocks noChangeArrowheads="1"/>
          </p:cNvSpPr>
          <p:nvPr/>
        </p:nvSpPr>
        <p:spPr bwMode="auto">
          <a:xfrm rot="-5400000">
            <a:off x="6307932" y="1404144"/>
            <a:ext cx="1008062" cy="304800"/>
          </a:xfrm>
          <a:prstGeom prst="rect">
            <a:avLst/>
          </a:prstGeom>
          <a:noFill/>
          <a:ln w="9525">
            <a:noFill/>
            <a:miter lim="800000"/>
            <a:headEnd/>
            <a:tailEnd/>
          </a:ln>
          <a:effectLst/>
        </p:spPr>
        <p:txBody>
          <a:bodyPr>
            <a:spAutoFit/>
          </a:bodyPr>
          <a:lstStyle/>
          <a:p>
            <a:pPr>
              <a:spcBef>
                <a:spcPct val="50000"/>
              </a:spcBef>
            </a:pPr>
            <a:r>
              <a:rPr lang="en-GB" sz="1400">
                <a:solidFill>
                  <a:schemeClr val="bg2"/>
                </a:solidFill>
              </a:rPr>
              <a:t>Bowl</a:t>
            </a:r>
          </a:p>
        </p:txBody>
      </p:sp>
      <p:sp>
        <p:nvSpPr>
          <p:cNvPr id="7189" name="Text Box 21"/>
          <p:cNvSpPr txBox="1">
            <a:spLocks noChangeArrowheads="1"/>
          </p:cNvSpPr>
          <p:nvPr/>
        </p:nvSpPr>
        <p:spPr bwMode="auto">
          <a:xfrm rot="-5400000">
            <a:off x="6777037" y="1293813"/>
            <a:ext cx="1222375" cy="304800"/>
          </a:xfrm>
          <a:prstGeom prst="rect">
            <a:avLst/>
          </a:prstGeom>
          <a:noFill/>
          <a:ln w="9525">
            <a:noFill/>
            <a:miter lim="800000"/>
            <a:headEnd/>
            <a:tailEnd/>
          </a:ln>
          <a:effectLst/>
        </p:spPr>
        <p:txBody>
          <a:bodyPr>
            <a:spAutoFit/>
          </a:bodyPr>
          <a:lstStyle/>
          <a:p>
            <a:pPr>
              <a:spcBef>
                <a:spcPct val="50000"/>
              </a:spcBef>
            </a:pPr>
            <a:r>
              <a:rPr lang="en-GB" sz="1400">
                <a:solidFill>
                  <a:schemeClr val="bg2"/>
                </a:solidFill>
              </a:rPr>
              <a:t>Cap-height</a:t>
            </a:r>
          </a:p>
        </p:txBody>
      </p:sp>
      <p:sp>
        <p:nvSpPr>
          <p:cNvPr id="7190" name="Text Box 22"/>
          <p:cNvSpPr txBox="1">
            <a:spLocks noChangeArrowheads="1"/>
          </p:cNvSpPr>
          <p:nvPr/>
        </p:nvSpPr>
        <p:spPr bwMode="auto">
          <a:xfrm rot="-5400000">
            <a:off x="7533482" y="1404144"/>
            <a:ext cx="1008062" cy="304800"/>
          </a:xfrm>
          <a:prstGeom prst="rect">
            <a:avLst/>
          </a:prstGeom>
          <a:noFill/>
          <a:ln w="9525">
            <a:noFill/>
            <a:miter lim="800000"/>
            <a:headEnd/>
            <a:tailEnd/>
          </a:ln>
          <a:effectLst/>
        </p:spPr>
        <p:txBody>
          <a:bodyPr>
            <a:spAutoFit/>
          </a:bodyPr>
          <a:lstStyle/>
          <a:p>
            <a:pPr>
              <a:spcBef>
                <a:spcPct val="50000"/>
              </a:spcBef>
            </a:pPr>
            <a:r>
              <a:rPr lang="en-GB" sz="1400">
                <a:solidFill>
                  <a:schemeClr val="bg2"/>
                </a:solidFill>
              </a:rPr>
              <a:t>X-height</a:t>
            </a:r>
          </a:p>
        </p:txBody>
      </p:sp>
      <p:sp>
        <p:nvSpPr>
          <p:cNvPr id="7192" name="Text Box 24"/>
          <p:cNvSpPr txBox="1">
            <a:spLocks noChangeArrowheads="1"/>
          </p:cNvSpPr>
          <p:nvPr/>
        </p:nvSpPr>
        <p:spPr bwMode="auto">
          <a:xfrm rot="-5400000">
            <a:off x="475457" y="1404144"/>
            <a:ext cx="1008062" cy="304800"/>
          </a:xfrm>
          <a:prstGeom prst="rect">
            <a:avLst/>
          </a:prstGeom>
          <a:noFill/>
          <a:ln w="9525">
            <a:noFill/>
            <a:miter lim="800000"/>
            <a:headEnd/>
            <a:tailEnd/>
          </a:ln>
          <a:effectLst/>
        </p:spPr>
        <p:txBody>
          <a:bodyPr>
            <a:spAutoFit/>
          </a:bodyPr>
          <a:lstStyle/>
          <a:p>
            <a:pPr>
              <a:spcBef>
                <a:spcPct val="50000"/>
              </a:spcBef>
            </a:pPr>
            <a:r>
              <a:rPr lang="en-GB" sz="1400">
                <a:solidFill>
                  <a:schemeClr val="bg2"/>
                </a:solidFill>
              </a:rPr>
              <a:t>Crossbar</a:t>
            </a:r>
          </a:p>
        </p:txBody>
      </p:sp>
      <p:sp>
        <p:nvSpPr>
          <p:cNvPr id="7194" name="Line 26"/>
          <p:cNvSpPr>
            <a:spLocks noChangeShapeType="1"/>
          </p:cNvSpPr>
          <p:nvPr/>
        </p:nvSpPr>
        <p:spPr bwMode="auto">
          <a:xfrm>
            <a:off x="971550" y="1989138"/>
            <a:ext cx="0" cy="719137"/>
          </a:xfrm>
          <a:prstGeom prst="line">
            <a:avLst/>
          </a:prstGeom>
          <a:noFill/>
          <a:ln w="9525">
            <a:solidFill>
              <a:schemeClr val="bg2"/>
            </a:solidFill>
            <a:round/>
            <a:headEnd/>
            <a:tailEnd/>
          </a:ln>
          <a:effectLst/>
        </p:spPr>
        <p:txBody>
          <a:bodyPr/>
          <a:lstStyle/>
          <a:p>
            <a:endParaRPr lang="en-GB"/>
          </a:p>
        </p:txBody>
      </p:sp>
      <p:sp>
        <p:nvSpPr>
          <p:cNvPr id="7195" name="Line 27"/>
          <p:cNvSpPr>
            <a:spLocks noChangeShapeType="1"/>
          </p:cNvSpPr>
          <p:nvPr/>
        </p:nvSpPr>
        <p:spPr bwMode="auto">
          <a:xfrm>
            <a:off x="2124075" y="1989138"/>
            <a:ext cx="287338" cy="503237"/>
          </a:xfrm>
          <a:prstGeom prst="line">
            <a:avLst/>
          </a:prstGeom>
          <a:noFill/>
          <a:ln w="9525">
            <a:solidFill>
              <a:schemeClr val="bg2"/>
            </a:solidFill>
            <a:round/>
            <a:headEnd/>
            <a:tailEnd/>
          </a:ln>
          <a:effectLst/>
        </p:spPr>
        <p:txBody>
          <a:bodyPr/>
          <a:lstStyle/>
          <a:p>
            <a:endParaRPr lang="en-GB"/>
          </a:p>
        </p:txBody>
      </p:sp>
      <p:sp>
        <p:nvSpPr>
          <p:cNvPr id="7196" name="Line 28"/>
          <p:cNvSpPr>
            <a:spLocks noChangeShapeType="1"/>
          </p:cNvSpPr>
          <p:nvPr/>
        </p:nvSpPr>
        <p:spPr bwMode="auto">
          <a:xfrm>
            <a:off x="2700338" y="2060575"/>
            <a:ext cx="0" cy="360363"/>
          </a:xfrm>
          <a:prstGeom prst="line">
            <a:avLst/>
          </a:prstGeom>
          <a:noFill/>
          <a:ln w="9525">
            <a:solidFill>
              <a:schemeClr val="bg2"/>
            </a:solidFill>
            <a:round/>
            <a:headEnd/>
            <a:tailEnd/>
          </a:ln>
          <a:effectLst/>
        </p:spPr>
        <p:txBody>
          <a:bodyPr/>
          <a:lstStyle/>
          <a:p>
            <a:endParaRPr lang="en-GB"/>
          </a:p>
        </p:txBody>
      </p:sp>
      <p:sp>
        <p:nvSpPr>
          <p:cNvPr id="7197" name="Line 29"/>
          <p:cNvSpPr>
            <a:spLocks noChangeShapeType="1"/>
          </p:cNvSpPr>
          <p:nvPr/>
        </p:nvSpPr>
        <p:spPr bwMode="auto">
          <a:xfrm>
            <a:off x="3492500" y="1125538"/>
            <a:ext cx="0" cy="2016125"/>
          </a:xfrm>
          <a:prstGeom prst="line">
            <a:avLst/>
          </a:prstGeom>
          <a:noFill/>
          <a:ln w="9525">
            <a:solidFill>
              <a:schemeClr val="bg2"/>
            </a:solidFill>
            <a:round/>
            <a:headEnd/>
            <a:tailEnd/>
          </a:ln>
          <a:effectLst/>
        </p:spPr>
        <p:txBody>
          <a:bodyPr/>
          <a:lstStyle/>
          <a:p>
            <a:endParaRPr lang="en-GB"/>
          </a:p>
        </p:txBody>
      </p:sp>
      <p:sp>
        <p:nvSpPr>
          <p:cNvPr id="7198" name="Line 30"/>
          <p:cNvSpPr>
            <a:spLocks noChangeShapeType="1"/>
          </p:cNvSpPr>
          <p:nvPr/>
        </p:nvSpPr>
        <p:spPr bwMode="auto">
          <a:xfrm>
            <a:off x="4067175" y="1125538"/>
            <a:ext cx="0" cy="2016125"/>
          </a:xfrm>
          <a:prstGeom prst="line">
            <a:avLst/>
          </a:prstGeom>
          <a:noFill/>
          <a:ln w="9525">
            <a:solidFill>
              <a:schemeClr val="bg2"/>
            </a:solidFill>
            <a:round/>
            <a:headEnd/>
            <a:tailEnd/>
          </a:ln>
          <a:effectLst/>
        </p:spPr>
        <p:txBody>
          <a:bodyPr/>
          <a:lstStyle/>
          <a:p>
            <a:endParaRPr lang="en-GB"/>
          </a:p>
        </p:txBody>
      </p:sp>
      <p:sp>
        <p:nvSpPr>
          <p:cNvPr id="7199" name="Line 31"/>
          <p:cNvSpPr>
            <a:spLocks noChangeShapeType="1"/>
          </p:cNvSpPr>
          <p:nvPr/>
        </p:nvSpPr>
        <p:spPr bwMode="auto">
          <a:xfrm>
            <a:off x="3851275" y="1557338"/>
            <a:ext cx="215900" cy="0"/>
          </a:xfrm>
          <a:prstGeom prst="line">
            <a:avLst/>
          </a:prstGeom>
          <a:noFill/>
          <a:ln w="9525">
            <a:solidFill>
              <a:schemeClr val="bg2"/>
            </a:solidFill>
            <a:round/>
            <a:headEnd/>
            <a:tailEnd type="triangle" w="med" len="med"/>
          </a:ln>
          <a:effectLst/>
        </p:spPr>
        <p:txBody>
          <a:bodyPr/>
          <a:lstStyle/>
          <a:p>
            <a:endParaRPr lang="en-GB"/>
          </a:p>
        </p:txBody>
      </p:sp>
      <p:sp>
        <p:nvSpPr>
          <p:cNvPr id="7200" name="Line 32"/>
          <p:cNvSpPr>
            <a:spLocks noChangeShapeType="1"/>
          </p:cNvSpPr>
          <p:nvPr/>
        </p:nvSpPr>
        <p:spPr bwMode="auto">
          <a:xfrm rot="-10800000">
            <a:off x="3492500" y="1557338"/>
            <a:ext cx="142875" cy="0"/>
          </a:xfrm>
          <a:prstGeom prst="line">
            <a:avLst/>
          </a:prstGeom>
          <a:noFill/>
          <a:ln w="9525">
            <a:solidFill>
              <a:schemeClr val="bg2"/>
            </a:solidFill>
            <a:round/>
            <a:headEnd/>
            <a:tailEnd type="triangle" w="med" len="med"/>
          </a:ln>
          <a:effectLst/>
        </p:spPr>
        <p:txBody>
          <a:bodyPr/>
          <a:lstStyle/>
          <a:p>
            <a:endParaRPr lang="en-GB"/>
          </a:p>
        </p:txBody>
      </p:sp>
      <p:sp>
        <p:nvSpPr>
          <p:cNvPr id="7201" name="Line 33"/>
          <p:cNvSpPr>
            <a:spLocks noChangeShapeType="1"/>
          </p:cNvSpPr>
          <p:nvPr/>
        </p:nvSpPr>
        <p:spPr bwMode="auto">
          <a:xfrm>
            <a:off x="4716463" y="1989138"/>
            <a:ext cx="287337" cy="1008062"/>
          </a:xfrm>
          <a:prstGeom prst="line">
            <a:avLst/>
          </a:prstGeom>
          <a:noFill/>
          <a:ln w="9525">
            <a:solidFill>
              <a:schemeClr val="bg2"/>
            </a:solidFill>
            <a:round/>
            <a:headEnd/>
            <a:tailEnd/>
          </a:ln>
          <a:effectLst/>
        </p:spPr>
        <p:txBody>
          <a:bodyPr/>
          <a:lstStyle/>
          <a:p>
            <a:endParaRPr lang="en-GB"/>
          </a:p>
        </p:txBody>
      </p:sp>
      <p:sp>
        <p:nvSpPr>
          <p:cNvPr id="7202" name="Line 34"/>
          <p:cNvSpPr>
            <a:spLocks noChangeShapeType="1"/>
          </p:cNvSpPr>
          <p:nvPr/>
        </p:nvSpPr>
        <p:spPr bwMode="auto">
          <a:xfrm>
            <a:off x="5076825" y="1989138"/>
            <a:ext cx="142875" cy="719137"/>
          </a:xfrm>
          <a:prstGeom prst="line">
            <a:avLst/>
          </a:prstGeom>
          <a:noFill/>
          <a:ln w="9525">
            <a:solidFill>
              <a:schemeClr val="bg2"/>
            </a:solidFill>
            <a:round/>
            <a:headEnd/>
            <a:tailEnd/>
          </a:ln>
          <a:effectLst/>
        </p:spPr>
        <p:txBody>
          <a:bodyPr/>
          <a:lstStyle/>
          <a:p>
            <a:endParaRPr lang="en-GB"/>
          </a:p>
        </p:txBody>
      </p:sp>
      <p:sp>
        <p:nvSpPr>
          <p:cNvPr id="7203" name="Line 35"/>
          <p:cNvSpPr>
            <a:spLocks noChangeShapeType="1"/>
          </p:cNvSpPr>
          <p:nvPr/>
        </p:nvSpPr>
        <p:spPr bwMode="auto">
          <a:xfrm>
            <a:off x="5435600" y="2060575"/>
            <a:ext cx="0" cy="576263"/>
          </a:xfrm>
          <a:prstGeom prst="line">
            <a:avLst/>
          </a:prstGeom>
          <a:noFill/>
          <a:ln w="9525">
            <a:solidFill>
              <a:schemeClr val="bg2"/>
            </a:solidFill>
            <a:round/>
            <a:headEnd/>
            <a:tailEnd/>
          </a:ln>
          <a:effectLst/>
        </p:spPr>
        <p:txBody>
          <a:bodyPr/>
          <a:lstStyle/>
          <a:p>
            <a:endParaRPr lang="en-GB"/>
          </a:p>
        </p:txBody>
      </p:sp>
      <p:sp>
        <p:nvSpPr>
          <p:cNvPr id="7204" name="Line 36"/>
          <p:cNvSpPr>
            <a:spLocks noChangeShapeType="1"/>
          </p:cNvSpPr>
          <p:nvPr/>
        </p:nvSpPr>
        <p:spPr bwMode="auto">
          <a:xfrm>
            <a:off x="6372225" y="1989138"/>
            <a:ext cx="71438" cy="360362"/>
          </a:xfrm>
          <a:prstGeom prst="line">
            <a:avLst/>
          </a:prstGeom>
          <a:noFill/>
          <a:ln w="9525">
            <a:solidFill>
              <a:schemeClr val="bg2"/>
            </a:solidFill>
            <a:round/>
            <a:headEnd/>
            <a:tailEnd/>
          </a:ln>
          <a:effectLst/>
        </p:spPr>
        <p:txBody>
          <a:bodyPr/>
          <a:lstStyle/>
          <a:p>
            <a:endParaRPr lang="en-GB"/>
          </a:p>
        </p:txBody>
      </p:sp>
      <p:sp>
        <p:nvSpPr>
          <p:cNvPr id="7205" name="Line 37"/>
          <p:cNvSpPr>
            <a:spLocks noChangeShapeType="1"/>
          </p:cNvSpPr>
          <p:nvPr/>
        </p:nvSpPr>
        <p:spPr bwMode="auto">
          <a:xfrm flipH="1">
            <a:off x="6659563" y="1989138"/>
            <a:ext cx="144462" cy="935037"/>
          </a:xfrm>
          <a:prstGeom prst="line">
            <a:avLst/>
          </a:prstGeom>
          <a:noFill/>
          <a:ln w="9525">
            <a:solidFill>
              <a:schemeClr val="bg2"/>
            </a:solidFill>
            <a:round/>
            <a:headEnd/>
            <a:tailEnd/>
          </a:ln>
          <a:effectLst/>
        </p:spPr>
        <p:txBody>
          <a:bodyPr/>
          <a:lstStyle/>
          <a:p>
            <a:endParaRPr lang="en-GB"/>
          </a:p>
        </p:txBody>
      </p:sp>
      <p:sp>
        <p:nvSpPr>
          <p:cNvPr id="7206" name="Line 38"/>
          <p:cNvSpPr>
            <a:spLocks noChangeShapeType="1"/>
          </p:cNvSpPr>
          <p:nvPr/>
        </p:nvSpPr>
        <p:spPr bwMode="auto">
          <a:xfrm>
            <a:off x="7380288" y="2349500"/>
            <a:ext cx="0" cy="792163"/>
          </a:xfrm>
          <a:prstGeom prst="line">
            <a:avLst/>
          </a:prstGeom>
          <a:noFill/>
          <a:ln w="9525">
            <a:solidFill>
              <a:schemeClr val="bg1"/>
            </a:solidFill>
            <a:round/>
            <a:headEnd type="triangle" w="med" len="med"/>
            <a:tailEnd type="triangle" w="med" len="med"/>
          </a:ln>
          <a:effectLst/>
        </p:spPr>
        <p:txBody>
          <a:bodyPr/>
          <a:lstStyle/>
          <a:p>
            <a:endParaRPr lang="en-GB"/>
          </a:p>
        </p:txBody>
      </p:sp>
      <p:sp>
        <p:nvSpPr>
          <p:cNvPr id="7207" name="Line 39"/>
          <p:cNvSpPr>
            <a:spLocks noChangeShapeType="1"/>
          </p:cNvSpPr>
          <p:nvPr/>
        </p:nvSpPr>
        <p:spPr bwMode="auto">
          <a:xfrm>
            <a:off x="8101013" y="2636838"/>
            <a:ext cx="0" cy="504825"/>
          </a:xfrm>
          <a:prstGeom prst="line">
            <a:avLst/>
          </a:prstGeom>
          <a:noFill/>
          <a:ln w="9525">
            <a:solidFill>
              <a:schemeClr val="bg1"/>
            </a:solidFill>
            <a:round/>
            <a:headEnd type="triangle" w="med" len="med"/>
            <a:tailEnd type="triangle" w="med" len="med"/>
          </a:ln>
          <a:effectLst/>
        </p:spPr>
        <p:txBody>
          <a:bodyPr/>
          <a:lstStyle/>
          <a:p>
            <a:endParaRPr lang="en-GB"/>
          </a:p>
        </p:txBody>
      </p:sp>
      <p:sp>
        <p:nvSpPr>
          <p:cNvPr id="7208" name="Line 40"/>
          <p:cNvSpPr>
            <a:spLocks noChangeShapeType="1"/>
          </p:cNvSpPr>
          <p:nvPr/>
        </p:nvSpPr>
        <p:spPr bwMode="auto">
          <a:xfrm>
            <a:off x="5364163" y="3357563"/>
            <a:ext cx="287337" cy="142875"/>
          </a:xfrm>
          <a:prstGeom prst="line">
            <a:avLst/>
          </a:prstGeom>
          <a:noFill/>
          <a:ln w="9525">
            <a:solidFill>
              <a:schemeClr val="bg2"/>
            </a:solidFill>
            <a:round/>
            <a:headEnd/>
            <a:tailEnd/>
          </a:ln>
          <a:effectLst/>
        </p:spPr>
        <p:txBody>
          <a:bodyPr/>
          <a:lstStyle/>
          <a:p>
            <a:endParaRPr lang="en-GB"/>
          </a:p>
        </p:txBody>
      </p:sp>
      <p:sp>
        <p:nvSpPr>
          <p:cNvPr id="7211" name="Line 43"/>
          <p:cNvSpPr>
            <a:spLocks noChangeShapeType="1"/>
          </p:cNvSpPr>
          <p:nvPr/>
        </p:nvSpPr>
        <p:spPr bwMode="auto">
          <a:xfrm>
            <a:off x="468313" y="4508500"/>
            <a:ext cx="5616575" cy="0"/>
          </a:xfrm>
          <a:prstGeom prst="line">
            <a:avLst/>
          </a:prstGeom>
          <a:noFill/>
          <a:ln w="19050">
            <a:solidFill>
              <a:srgbClr val="FF9933"/>
            </a:solidFill>
            <a:round/>
            <a:headEnd/>
            <a:tailEnd/>
          </a:ln>
          <a:effectLst/>
        </p:spPr>
        <p:txBody>
          <a:bodyPr/>
          <a:lstStyle/>
          <a:p>
            <a:endParaRPr lang="en-GB"/>
          </a:p>
        </p:txBody>
      </p:sp>
      <p:sp>
        <p:nvSpPr>
          <p:cNvPr id="7212" name="Line 44"/>
          <p:cNvSpPr>
            <a:spLocks noChangeShapeType="1"/>
          </p:cNvSpPr>
          <p:nvPr/>
        </p:nvSpPr>
        <p:spPr bwMode="auto">
          <a:xfrm>
            <a:off x="1692275" y="4581525"/>
            <a:ext cx="4392613" cy="0"/>
          </a:xfrm>
          <a:prstGeom prst="line">
            <a:avLst/>
          </a:prstGeom>
          <a:noFill/>
          <a:ln w="19050">
            <a:solidFill>
              <a:srgbClr val="FF9933"/>
            </a:solidFill>
            <a:round/>
            <a:headEnd/>
            <a:tailEnd/>
          </a:ln>
          <a:effectLst/>
        </p:spPr>
        <p:txBody>
          <a:bodyPr/>
          <a:lstStyle/>
          <a:p>
            <a:endParaRPr lang="en-GB"/>
          </a:p>
        </p:txBody>
      </p:sp>
      <p:sp>
        <p:nvSpPr>
          <p:cNvPr id="7213" name="Line 45"/>
          <p:cNvSpPr>
            <a:spLocks noChangeShapeType="1"/>
          </p:cNvSpPr>
          <p:nvPr/>
        </p:nvSpPr>
        <p:spPr bwMode="auto">
          <a:xfrm>
            <a:off x="468313" y="5013325"/>
            <a:ext cx="5616575" cy="0"/>
          </a:xfrm>
          <a:prstGeom prst="line">
            <a:avLst/>
          </a:prstGeom>
          <a:noFill/>
          <a:ln w="19050">
            <a:solidFill>
              <a:srgbClr val="FF9933"/>
            </a:solidFill>
            <a:round/>
            <a:headEnd/>
            <a:tailEnd/>
          </a:ln>
          <a:effectLst/>
        </p:spPr>
        <p:txBody>
          <a:bodyPr/>
          <a:lstStyle/>
          <a:p>
            <a:endParaRPr lang="en-GB"/>
          </a:p>
        </p:txBody>
      </p:sp>
      <p:sp>
        <p:nvSpPr>
          <p:cNvPr id="7210" name="Text Box 42"/>
          <p:cNvSpPr txBox="1">
            <a:spLocks noChangeArrowheads="1"/>
          </p:cNvSpPr>
          <p:nvPr/>
        </p:nvSpPr>
        <p:spPr bwMode="auto">
          <a:xfrm>
            <a:off x="468313" y="3933825"/>
            <a:ext cx="5759450" cy="1463675"/>
          </a:xfrm>
          <a:prstGeom prst="rect">
            <a:avLst/>
          </a:prstGeom>
          <a:noFill/>
          <a:ln w="9525">
            <a:noFill/>
            <a:miter lim="800000"/>
            <a:headEnd/>
            <a:tailEnd/>
          </a:ln>
          <a:effectLst/>
        </p:spPr>
        <p:txBody>
          <a:bodyPr>
            <a:spAutoFit/>
          </a:bodyPr>
          <a:lstStyle/>
          <a:p>
            <a:pPr>
              <a:spcBef>
                <a:spcPct val="50000"/>
              </a:spcBef>
            </a:pPr>
            <a:r>
              <a:rPr lang="en-GB" sz="9000">
                <a:latin typeface="Times New Roman" pitchFamily="18" charset="0"/>
              </a:rPr>
              <a:t>x  </a:t>
            </a:r>
            <a:r>
              <a:rPr lang="en-GB" sz="9000">
                <a:latin typeface="Bodoni MT" pitchFamily="18" charset="0"/>
              </a:rPr>
              <a:t>x </a:t>
            </a:r>
            <a:r>
              <a:rPr lang="en-GB" sz="9000">
                <a:latin typeface="Times New Roman" pitchFamily="18" charset="0"/>
              </a:rPr>
              <a:t>dp   </a:t>
            </a:r>
            <a:r>
              <a:rPr lang="en-GB" sz="9000">
                <a:latin typeface="Bodoni MT" pitchFamily="18" charset="0"/>
              </a:rPr>
              <a:t>dp  </a:t>
            </a:r>
            <a:endParaRPr lang="en-GB" sz="9000">
              <a:latin typeface="Times New Roman" pitchFamily="18" charset="0"/>
            </a:endParaRPr>
          </a:p>
        </p:txBody>
      </p:sp>
      <p:sp>
        <p:nvSpPr>
          <p:cNvPr id="7215" name="Line 47"/>
          <p:cNvSpPr>
            <a:spLocks noChangeShapeType="1"/>
          </p:cNvSpPr>
          <p:nvPr/>
        </p:nvSpPr>
        <p:spPr bwMode="auto">
          <a:xfrm>
            <a:off x="468313" y="5300663"/>
            <a:ext cx="5616575" cy="0"/>
          </a:xfrm>
          <a:prstGeom prst="line">
            <a:avLst/>
          </a:prstGeom>
          <a:noFill/>
          <a:ln w="19050">
            <a:solidFill>
              <a:srgbClr val="FF9933"/>
            </a:solidFill>
            <a:round/>
            <a:headEnd/>
            <a:tailEnd/>
          </a:ln>
          <a:effectLst/>
        </p:spPr>
        <p:txBody>
          <a:bodyPr/>
          <a:lstStyle/>
          <a:p>
            <a:endParaRPr lang="en-GB"/>
          </a:p>
        </p:txBody>
      </p:sp>
      <p:sp>
        <p:nvSpPr>
          <p:cNvPr id="7214" name="Line 46"/>
          <p:cNvSpPr>
            <a:spLocks noChangeShapeType="1"/>
          </p:cNvSpPr>
          <p:nvPr/>
        </p:nvSpPr>
        <p:spPr bwMode="auto">
          <a:xfrm>
            <a:off x="468313" y="4221163"/>
            <a:ext cx="5616575" cy="0"/>
          </a:xfrm>
          <a:prstGeom prst="line">
            <a:avLst/>
          </a:prstGeom>
          <a:noFill/>
          <a:ln w="19050">
            <a:solidFill>
              <a:srgbClr val="FF9933"/>
            </a:solidFill>
            <a:round/>
            <a:headEnd/>
            <a:tailEnd/>
          </a:ln>
          <a:effectLst/>
        </p:spPr>
        <p:txBody>
          <a:bodyPr/>
          <a:lstStyle/>
          <a:p>
            <a:endParaRPr lang="en-GB"/>
          </a:p>
        </p:txBody>
      </p:sp>
      <p:sp>
        <p:nvSpPr>
          <p:cNvPr id="7216" name="Text Box 48"/>
          <p:cNvSpPr txBox="1">
            <a:spLocks noChangeArrowheads="1"/>
          </p:cNvSpPr>
          <p:nvPr/>
        </p:nvSpPr>
        <p:spPr bwMode="auto">
          <a:xfrm>
            <a:off x="250825" y="5300663"/>
            <a:ext cx="1152525" cy="549275"/>
          </a:xfrm>
          <a:prstGeom prst="rect">
            <a:avLst/>
          </a:prstGeom>
          <a:noFill/>
          <a:ln w="9525">
            <a:noFill/>
            <a:miter lim="800000"/>
            <a:headEnd/>
            <a:tailEnd/>
          </a:ln>
          <a:effectLst/>
        </p:spPr>
        <p:txBody>
          <a:bodyPr>
            <a:spAutoFit/>
          </a:bodyPr>
          <a:lstStyle/>
          <a:p>
            <a:pPr algn="ctr">
              <a:spcBef>
                <a:spcPct val="50000"/>
              </a:spcBef>
            </a:pPr>
            <a:r>
              <a:rPr lang="en-GB" sz="1200">
                <a:solidFill>
                  <a:schemeClr val="bg1"/>
                </a:solidFill>
              </a:rPr>
              <a:t>Times New</a:t>
            </a:r>
          </a:p>
          <a:p>
            <a:pPr algn="ctr">
              <a:spcBef>
                <a:spcPct val="50000"/>
              </a:spcBef>
            </a:pPr>
            <a:r>
              <a:rPr lang="en-GB" sz="1200">
                <a:solidFill>
                  <a:schemeClr val="bg1"/>
                </a:solidFill>
              </a:rPr>
              <a:t>Roman</a:t>
            </a:r>
          </a:p>
        </p:txBody>
      </p:sp>
      <p:sp>
        <p:nvSpPr>
          <p:cNvPr id="7217" name="Text Box 49"/>
          <p:cNvSpPr txBox="1">
            <a:spLocks noChangeArrowheads="1"/>
          </p:cNvSpPr>
          <p:nvPr/>
        </p:nvSpPr>
        <p:spPr bwMode="auto">
          <a:xfrm>
            <a:off x="2700338" y="5300663"/>
            <a:ext cx="1152525" cy="549275"/>
          </a:xfrm>
          <a:prstGeom prst="rect">
            <a:avLst/>
          </a:prstGeom>
          <a:noFill/>
          <a:ln w="9525">
            <a:noFill/>
            <a:miter lim="800000"/>
            <a:headEnd/>
            <a:tailEnd/>
          </a:ln>
          <a:effectLst/>
        </p:spPr>
        <p:txBody>
          <a:bodyPr>
            <a:spAutoFit/>
          </a:bodyPr>
          <a:lstStyle/>
          <a:p>
            <a:pPr algn="ctr">
              <a:spcBef>
                <a:spcPct val="50000"/>
              </a:spcBef>
            </a:pPr>
            <a:r>
              <a:rPr lang="en-GB" sz="1200">
                <a:solidFill>
                  <a:schemeClr val="bg1"/>
                </a:solidFill>
              </a:rPr>
              <a:t>Times New</a:t>
            </a:r>
          </a:p>
          <a:p>
            <a:pPr algn="ctr">
              <a:spcBef>
                <a:spcPct val="50000"/>
              </a:spcBef>
            </a:pPr>
            <a:r>
              <a:rPr lang="en-GB" sz="1200">
                <a:solidFill>
                  <a:schemeClr val="bg1"/>
                </a:solidFill>
              </a:rPr>
              <a:t>Roman</a:t>
            </a:r>
          </a:p>
        </p:txBody>
      </p:sp>
      <p:sp>
        <p:nvSpPr>
          <p:cNvPr id="7218" name="Text Box 50"/>
          <p:cNvSpPr txBox="1">
            <a:spLocks noChangeArrowheads="1"/>
          </p:cNvSpPr>
          <p:nvPr/>
        </p:nvSpPr>
        <p:spPr bwMode="auto">
          <a:xfrm>
            <a:off x="1403350" y="5300663"/>
            <a:ext cx="1152525" cy="274637"/>
          </a:xfrm>
          <a:prstGeom prst="rect">
            <a:avLst/>
          </a:prstGeom>
          <a:noFill/>
          <a:ln w="9525">
            <a:noFill/>
            <a:miter lim="800000"/>
            <a:headEnd/>
            <a:tailEnd/>
          </a:ln>
          <a:effectLst/>
        </p:spPr>
        <p:txBody>
          <a:bodyPr>
            <a:spAutoFit/>
          </a:bodyPr>
          <a:lstStyle/>
          <a:p>
            <a:pPr algn="ctr">
              <a:spcBef>
                <a:spcPct val="50000"/>
              </a:spcBef>
            </a:pPr>
            <a:r>
              <a:rPr lang="en-GB" sz="1200">
                <a:solidFill>
                  <a:schemeClr val="bg1"/>
                </a:solidFill>
              </a:rPr>
              <a:t>Bodoni MT</a:t>
            </a:r>
          </a:p>
        </p:txBody>
      </p:sp>
      <p:sp>
        <p:nvSpPr>
          <p:cNvPr id="7219" name="Text Box 51"/>
          <p:cNvSpPr txBox="1">
            <a:spLocks noChangeArrowheads="1"/>
          </p:cNvSpPr>
          <p:nvPr/>
        </p:nvSpPr>
        <p:spPr bwMode="auto">
          <a:xfrm>
            <a:off x="4643438" y="5300663"/>
            <a:ext cx="1152525" cy="274637"/>
          </a:xfrm>
          <a:prstGeom prst="rect">
            <a:avLst/>
          </a:prstGeom>
          <a:noFill/>
          <a:ln w="9525">
            <a:noFill/>
            <a:miter lim="800000"/>
            <a:headEnd/>
            <a:tailEnd/>
          </a:ln>
          <a:effectLst/>
        </p:spPr>
        <p:txBody>
          <a:bodyPr>
            <a:spAutoFit/>
          </a:bodyPr>
          <a:lstStyle/>
          <a:p>
            <a:pPr algn="ctr">
              <a:spcBef>
                <a:spcPct val="50000"/>
              </a:spcBef>
            </a:pPr>
            <a:r>
              <a:rPr lang="en-GB" sz="1200">
                <a:solidFill>
                  <a:schemeClr val="bg1"/>
                </a:solidFill>
              </a:rPr>
              <a:t>Bodoni MT</a:t>
            </a:r>
          </a:p>
        </p:txBody>
      </p:sp>
      <p:sp>
        <p:nvSpPr>
          <p:cNvPr id="7220" name="Text Box 52"/>
          <p:cNvSpPr txBox="1">
            <a:spLocks noChangeArrowheads="1"/>
          </p:cNvSpPr>
          <p:nvPr/>
        </p:nvSpPr>
        <p:spPr bwMode="auto">
          <a:xfrm>
            <a:off x="6659563" y="3573463"/>
            <a:ext cx="2303462" cy="2039937"/>
          </a:xfrm>
          <a:prstGeom prst="rect">
            <a:avLst/>
          </a:prstGeom>
          <a:noFill/>
          <a:ln w="9525">
            <a:noFill/>
            <a:miter lim="800000"/>
            <a:headEnd/>
            <a:tailEnd/>
          </a:ln>
          <a:effectLst/>
        </p:spPr>
        <p:txBody>
          <a:bodyPr>
            <a:spAutoFit/>
          </a:bodyPr>
          <a:lstStyle/>
          <a:p>
            <a:pPr>
              <a:spcBef>
                <a:spcPct val="50000"/>
              </a:spcBef>
            </a:pPr>
            <a:r>
              <a:rPr lang="en-GB" sz="1400" b="1"/>
              <a:t>Impact of x-height</a:t>
            </a:r>
          </a:p>
          <a:p>
            <a:pPr>
              <a:spcBef>
                <a:spcPct val="50000"/>
              </a:spcBef>
            </a:pPr>
            <a:r>
              <a:rPr lang="en-GB" sz="1200"/>
              <a:t>The x-height is the height of a lower case x and determines the visual size of type. The x-height varies from typeface to typeface; some like Bodoni have a small x-height, while Times New Roman has a large x-height. However each type has the same body size.</a:t>
            </a:r>
          </a:p>
        </p:txBody>
      </p:sp>
      <p:sp>
        <p:nvSpPr>
          <p:cNvPr id="7221" name="Text Box 53"/>
          <p:cNvSpPr txBox="1">
            <a:spLocks noChangeArrowheads="1"/>
          </p:cNvSpPr>
          <p:nvPr/>
        </p:nvSpPr>
        <p:spPr bwMode="auto">
          <a:xfrm>
            <a:off x="6694488" y="5661025"/>
            <a:ext cx="2270125" cy="1004888"/>
          </a:xfrm>
          <a:prstGeom prst="rect">
            <a:avLst/>
          </a:prstGeom>
          <a:noFill/>
          <a:ln w="9525">
            <a:noFill/>
            <a:miter lim="800000"/>
            <a:headEnd/>
            <a:tailEnd/>
          </a:ln>
          <a:effectLst/>
        </p:spPr>
        <p:txBody>
          <a:bodyPr>
            <a:spAutoFit/>
          </a:bodyPr>
          <a:lstStyle/>
          <a:p>
            <a:pPr>
              <a:spcBef>
                <a:spcPct val="50000"/>
              </a:spcBef>
            </a:pPr>
            <a:r>
              <a:rPr lang="en-GB" sz="1200"/>
              <a:t>Type with large x-heights tend to have small ascenders &amp; descenders whereas type with small x-heights have large ones.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fade">
                                      <p:cBhvr>
                                        <p:cTn id="7" dur="2000"/>
                                        <p:tgtEl>
                                          <p:spTgt spid="71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7"/>
                                        </p:tgtEl>
                                        <p:attrNameLst>
                                          <p:attrName>style.visibility</p:attrName>
                                        </p:attrNameLst>
                                      </p:cBhvr>
                                      <p:to>
                                        <p:strVal val="visible"/>
                                      </p:to>
                                    </p:set>
                                    <p:animEffect transition="in" filter="wipe(left)">
                                      <p:cBhvr>
                                        <p:cTn id="12" dur="1000"/>
                                        <p:tgtEl>
                                          <p:spTgt spid="717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178"/>
                                        </p:tgtEl>
                                        <p:attrNameLst>
                                          <p:attrName>style.visibility</p:attrName>
                                        </p:attrNameLst>
                                      </p:cBhvr>
                                      <p:to>
                                        <p:strVal val="visible"/>
                                      </p:to>
                                    </p:set>
                                    <p:animEffect transition="in" filter="wipe(left)">
                                      <p:cBhvr>
                                        <p:cTn id="16" dur="1000"/>
                                        <p:tgtEl>
                                          <p:spTgt spid="7178"/>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7179"/>
                                        </p:tgtEl>
                                        <p:attrNameLst>
                                          <p:attrName>style.visibility</p:attrName>
                                        </p:attrNameLst>
                                      </p:cBhvr>
                                      <p:to>
                                        <p:strVal val="visible"/>
                                      </p:to>
                                    </p:set>
                                    <p:animEffect transition="in" filter="wipe(left)">
                                      <p:cBhvr>
                                        <p:cTn id="20" dur="1000"/>
                                        <p:tgtEl>
                                          <p:spTgt spid="7179"/>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7176"/>
                                        </p:tgtEl>
                                        <p:attrNameLst>
                                          <p:attrName>style.visibility</p:attrName>
                                        </p:attrNameLst>
                                      </p:cBhvr>
                                      <p:to>
                                        <p:strVal val="visible"/>
                                      </p:to>
                                    </p:set>
                                    <p:animEffect transition="in" filter="wipe(left)">
                                      <p:cBhvr>
                                        <p:cTn id="24" dur="5000"/>
                                        <p:tgtEl>
                                          <p:spTgt spid="717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7192"/>
                                        </p:tgtEl>
                                        <p:attrNameLst>
                                          <p:attrName>style.visibility</p:attrName>
                                        </p:attrNameLst>
                                      </p:cBhvr>
                                      <p:to>
                                        <p:strVal val="visible"/>
                                      </p:to>
                                    </p:set>
                                    <p:animEffect transition="in" filter="wipe(up)">
                                      <p:cBhvr>
                                        <p:cTn id="29" dur="1000"/>
                                        <p:tgtEl>
                                          <p:spTgt spid="7192"/>
                                        </p:tgtEl>
                                      </p:cBhvr>
                                    </p:animEffect>
                                  </p:childTnLst>
                                </p:cTn>
                              </p:par>
                            </p:childTnLst>
                          </p:cTn>
                        </p:par>
                        <p:par>
                          <p:cTn id="30" fill="hold">
                            <p:stCondLst>
                              <p:cond delay="1000"/>
                            </p:stCondLst>
                            <p:childTnLst>
                              <p:par>
                                <p:cTn id="31" presetID="22" presetClass="entr" presetSubtype="1" fill="hold" grpId="0" nodeType="afterEffect">
                                  <p:stCondLst>
                                    <p:cond delay="0"/>
                                  </p:stCondLst>
                                  <p:childTnLst>
                                    <p:set>
                                      <p:cBhvr>
                                        <p:cTn id="32" dur="1" fill="hold">
                                          <p:stCondLst>
                                            <p:cond delay="0"/>
                                          </p:stCondLst>
                                        </p:cTn>
                                        <p:tgtEl>
                                          <p:spTgt spid="7194"/>
                                        </p:tgtEl>
                                        <p:attrNameLst>
                                          <p:attrName>style.visibility</p:attrName>
                                        </p:attrNameLst>
                                      </p:cBhvr>
                                      <p:to>
                                        <p:strVal val="visible"/>
                                      </p:to>
                                    </p:set>
                                    <p:animEffect transition="in" filter="wipe(up)">
                                      <p:cBhvr>
                                        <p:cTn id="33" dur="2000"/>
                                        <p:tgtEl>
                                          <p:spTgt spid="7194"/>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7181"/>
                                        </p:tgtEl>
                                        <p:attrNameLst>
                                          <p:attrName>style.visibility</p:attrName>
                                        </p:attrNameLst>
                                      </p:cBhvr>
                                      <p:to>
                                        <p:strVal val="visible"/>
                                      </p:to>
                                    </p:set>
                                    <p:animEffect transition="in" filter="wipe(up)">
                                      <p:cBhvr>
                                        <p:cTn id="37" dur="1000"/>
                                        <p:tgtEl>
                                          <p:spTgt spid="7181"/>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7195"/>
                                        </p:tgtEl>
                                        <p:attrNameLst>
                                          <p:attrName>style.visibility</p:attrName>
                                        </p:attrNameLst>
                                      </p:cBhvr>
                                      <p:to>
                                        <p:strVal val="visible"/>
                                      </p:to>
                                    </p:set>
                                    <p:animEffect transition="in" filter="wipe(up)">
                                      <p:cBhvr>
                                        <p:cTn id="41" dur="2000"/>
                                        <p:tgtEl>
                                          <p:spTgt spid="7195"/>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7182"/>
                                        </p:tgtEl>
                                        <p:attrNameLst>
                                          <p:attrName>style.visibility</p:attrName>
                                        </p:attrNameLst>
                                      </p:cBhvr>
                                      <p:to>
                                        <p:strVal val="visible"/>
                                      </p:to>
                                    </p:set>
                                    <p:animEffect transition="in" filter="wipe(up)">
                                      <p:cBhvr>
                                        <p:cTn id="45" dur="1000"/>
                                        <p:tgtEl>
                                          <p:spTgt spid="7182"/>
                                        </p:tgtEl>
                                      </p:cBhvr>
                                    </p:animEffect>
                                  </p:childTnLst>
                                </p:cTn>
                              </p:par>
                            </p:childTnLst>
                          </p:cTn>
                        </p:par>
                        <p:par>
                          <p:cTn id="46" fill="hold">
                            <p:stCondLst>
                              <p:cond delay="7000"/>
                            </p:stCondLst>
                            <p:childTnLst>
                              <p:par>
                                <p:cTn id="47" presetID="22" presetClass="entr" presetSubtype="1" fill="hold" grpId="0" nodeType="afterEffect">
                                  <p:stCondLst>
                                    <p:cond delay="0"/>
                                  </p:stCondLst>
                                  <p:childTnLst>
                                    <p:set>
                                      <p:cBhvr>
                                        <p:cTn id="48" dur="1" fill="hold">
                                          <p:stCondLst>
                                            <p:cond delay="0"/>
                                          </p:stCondLst>
                                        </p:cTn>
                                        <p:tgtEl>
                                          <p:spTgt spid="7196"/>
                                        </p:tgtEl>
                                        <p:attrNameLst>
                                          <p:attrName>style.visibility</p:attrName>
                                        </p:attrNameLst>
                                      </p:cBhvr>
                                      <p:to>
                                        <p:strVal val="visible"/>
                                      </p:to>
                                    </p:set>
                                    <p:animEffect transition="in" filter="wipe(up)">
                                      <p:cBhvr>
                                        <p:cTn id="49" dur="2000"/>
                                        <p:tgtEl>
                                          <p:spTgt spid="7196"/>
                                        </p:tgtEl>
                                      </p:cBhvr>
                                    </p:animEffect>
                                  </p:childTnLst>
                                </p:cTn>
                              </p:par>
                            </p:childTnLst>
                          </p:cTn>
                        </p:par>
                        <p:par>
                          <p:cTn id="50" fill="hold">
                            <p:stCondLst>
                              <p:cond delay="9000"/>
                            </p:stCondLst>
                            <p:childTnLst>
                              <p:par>
                                <p:cTn id="51" presetID="22" presetClass="entr" presetSubtype="1" fill="hold" grpId="0" nodeType="afterEffect">
                                  <p:stCondLst>
                                    <p:cond delay="0"/>
                                  </p:stCondLst>
                                  <p:childTnLst>
                                    <p:set>
                                      <p:cBhvr>
                                        <p:cTn id="52" dur="1" fill="hold">
                                          <p:stCondLst>
                                            <p:cond delay="0"/>
                                          </p:stCondLst>
                                        </p:cTn>
                                        <p:tgtEl>
                                          <p:spTgt spid="7197"/>
                                        </p:tgtEl>
                                        <p:attrNameLst>
                                          <p:attrName>style.visibility</p:attrName>
                                        </p:attrNameLst>
                                      </p:cBhvr>
                                      <p:to>
                                        <p:strVal val="visible"/>
                                      </p:to>
                                    </p:set>
                                    <p:animEffect transition="in" filter="wipe(up)">
                                      <p:cBhvr>
                                        <p:cTn id="53" dur="2000"/>
                                        <p:tgtEl>
                                          <p:spTgt spid="719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7198"/>
                                        </p:tgtEl>
                                        <p:attrNameLst>
                                          <p:attrName>style.visibility</p:attrName>
                                        </p:attrNameLst>
                                      </p:cBhvr>
                                      <p:to>
                                        <p:strVal val="visible"/>
                                      </p:to>
                                    </p:set>
                                    <p:animEffect transition="in" filter="wipe(up)">
                                      <p:cBhvr>
                                        <p:cTn id="56" dur="2000"/>
                                        <p:tgtEl>
                                          <p:spTgt spid="7198"/>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7183"/>
                                        </p:tgtEl>
                                        <p:attrNameLst>
                                          <p:attrName>style.visibility</p:attrName>
                                        </p:attrNameLst>
                                      </p:cBhvr>
                                      <p:to>
                                        <p:strVal val="visible"/>
                                      </p:to>
                                    </p:set>
                                    <p:animEffect transition="in" filter="wipe(up)">
                                      <p:cBhvr>
                                        <p:cTn id="59" dur="1000"/>
                                        <p:tgtEl>
                                          <p:spTgt spid="7183"/>
                                        </p:tgtEl>
                                      </p:cBhvr>
                                    </p:animEffect>
                                  </p:childTnLst>
                                </p:cTn>
                              </p:par>
                            </p:childTnLst>
                          </p:cTn>
                        </p:par>
                        <p:par>
                          <p:cTn id="60" fill="hold">
                            <p:stCondLst>
                              <p:cond delay="11000"/>
                            </p:stCondLst>
                            <p:childTnLst>
                              <p:par>
                                <p:cTn id="61" presetID="22" presetClass="entr" presetSubtype="8" fill="hold" grpId="0" nodeType="afterEffect">
                                  <p:stCondLst>
                                    <p:cond delay="0"/>
                                  </p:stCondLst>
                                  <p:childTnLst>
                                    <p:set>
                                      <p:cBhvr>
                                        <p:cTn id="62" dur="1" fill="hold">
                                          <p:stCondLst>
                                            <p:cond delay="0"/>
                                          </p:stCondLst>
                                        </p:cTn>
                                        <p:tgtEl>
                                          <p:spTgt spid="7199"/>
                                        </p:tgtEl>
                                        <p:attrNameLst>
                                          <p:attrName>style.visibility</p:attrName>
                                        </p:attrNameLst>
                                      </p:cBhvr>
                                      <p:to>
                                        <p:strVal val="visible"/>
                                      </p:to>
                                    </p:set>
                                    <p:animEffect transition="in" filter="wipe(left)">
                                      <p:cBhvr>
                                        <p:cTn id="63" dur="2000"/>
                                        <p:tgtEl>
                                          <p:spTgt spid="7199"/>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7200"/>
                                        </p:tgtEl>
                                        <p:attrNameLst>
                                          <p:attrName>style.visibility</p:attrName>
                                        </p:attrNameLst>
                                      </p:cBhvr>
                                      <p:to>
                                        <p:strVal val="visible"/>
                                      </p:to>
                                    </p:set>
                                    <p:animEffect transition="in" filter="wipe(right)">
                                      <p:cBhvr>
                                        <p:cTn id="66" dur="2000"/>
                                        <p:tgtEl>
                                          <p:spTgt spid="7200"/>
                                        </p:tgtEl>
                                      </p:cBhvr>
                                    </p:animEffect>
                                  </p:childTnLst>
                                </p:cTn>
                              </p:par>
                            </p:childTnLst>
                          </p:cTn>
                        </p:par>
                        <p:par>
                          <p:cTn id="67" fill="hold">
                            <p:stCondLst>
                              <p:cond delay="13000"/>
                            </p:stCondLst>
                            <p:childTnLst>
                              <p:par>
                                <p:cTn id="68" presetID="22" presetClass="entr" presetSubtype="1" fill="hold" grpId="0" nodeType="afterEffect">
                                  <p:stCondLst>
                                    <p:cond delay="0"/>
                                  </p:stCondLst>
                                  <p:childTnLst>
                                    <p:set>
                                      <p:cBhvr>
                                        <p:cTn id="69" dur="1" fill="hold">
                                          <p:stCondLst>
                                            <p:cond delay="0"/>
                                          </p:stCondLst>
                                        </p:cTn>
                                        <p:tgtEl>
                                          <p:spTgt spid="7184"/>
                                        </p:tgtEl>
                                        <p:attrNameLst>
                                          <p:attrName>style.visibility</p:attrName>
                                        </p:attrNameLst>
                                      </p:cBhvr>
                                      <p:to>
                                        <p:strVal val="visible"/>
                                      </p:to>
                                    </p:set>
                                    <p:animEffect transition="in" filter="wipe(up)">
                                      <p:cBhvr>
                                        <p:cTn id="70" dur="1000"/>
                                        <p:tgtEl>
                                          <p:spTgt spid="7184"/>
                                        </p:tgtEl>
                                      </p:cBhvr>
                                    </p:animEffect>
                                  </p:childTnLst>
                                </p:cTn>
                              </p:par>
                            </p:childTnLst>
                          </p:cTn>
                        </p:par>
                        <p:par>
                          <p:cTn id="71" fill="hold">
                            <p:stCondLst>
                              <p:cond delay="14000"/>
                            </p:stCondLst>
                            <p:childTnLst>
                              <p:par>
                                <p:cTn id="72" presetID="22" presetClass="entr" presetSubtype="1" fill="hold" grpId="0" nodeType="afterEffect">
                                  <p:stCondLst>
                                    <p:cond delay="0"/>
                                  </p:stCondLst>
                                  <p:childTnLst>
                                    <p:set>
                                      <p:cBhvr>
                                        <p:cTn id="73" dur="1" fill="hold">
                                          <p:stCondLst>
                                            <p:cond delay="0"/>
                                          </p:stCondLst>
                                        </p:cTn>
                                        <p:tgtEl>
                                          <p:spTgt spid="7201"/>
                                        </p:tgtEl>
                                        <p:attrNameLst>
                                          <p:attrName>style.visibility</p:attrName>
                                        </p:attrNameLst>
                                      </p:cBhvr>
                                      <p:to>
                                        <p:strVal val="visible"/>
                                      </p:to>
                                    </p:set>
                                    <p:animEffect transition="in" filter="wipe(up)">
                                      <p:cBhvr>
                                        <p:cTn id="74" dur="2000"/>
                                        <p:tgtEl>
                                          <p:spTgt spid="7201"/>
                                        </p:tgtEl>
                                      </p:cBhvr>
                                    </p:animEffect>
                                  </p:childTnLst>
                                </p:cTn>
                              </p:par>
                            </p:childTnLst>
                          </p:cTn>
                        </p:par>
                        <p:par>
                          <p:cTn id="75" fill="hold">
                            <p:stCondLst>
                              <p:cond delay="16000"/>
                            </p:stCondLst>
                            <p:childTnLst>
                              <p:par>
                                <p:cTn id="76" presetID="22" presetClass="entr" presetSubtype="1" fill="hold" grpId="0" nodeType="afterEffect">
                                  <p:stCondLst>
                                    <p:cond delay="0"/>
                                  </p:stCondLst>
                                  <p:childTnLst>
                                    <p:set>
                                      <p:cBhvr>
                                        <p:cTn id="77" dur="1" fill="hold">
                                          <p:stCondLst>
                                            <p:cond delay="0"/>
                                          </p:stCondLst>
                                        </p:cTn>
                                        <p:tgtEl>
                                          <p:spTgt spid="7185"/>
                                        </p:tgtEl>
                                        <p:attrNameLst>
                                          <p:attrName>style.visibility</p:attrName>
                                        </p:attrNameLst>
                                      </p:cBhvr>
                                      <p:to>
                                        <p:strVal val="visible"/>
                                      </p:to>
                                    </p:set>
                                    <p:animEffect transition="in" filter="wipe(up)">
                                      <p:cBhvr>
                                        <p:cTn id="78" dur="1000"/>
                                        <p:tgtEl>
                                          <p:spTgt spid="7185"/>
                                        </p:tgtEl>
                                      </p:cBhvr>
                                    </p:animEffect>
                                  </p:childTnLst>
                                </p:cTn>
                              </p:par>
                            </p:childTnLst>
                          </p:cTn>
                        </p:par>
                        <p:par>
                          <p:cTn id="79" fill="hold">
                            <p:stCondLst>
                              <p:cond delay="17000"/>
                            </p:stCondLst>
                            <p:childTnLst>
                              <p:par>
                                <p:cTn id="80" presetID="22" presetClass="entr" presetSubtype="1" fill="hold" grpId="0" nodeType="afterEffect">
                                  <p:stCondLst>
                                    <p:cond delay="0"/>
                                  </p:stCondLst>
                                  <p:childTnLst>
                                    <p:set>
                                      <p:cBhvr>
                                        <p:cTn id="81" dur="1" fill="hold">
                                          <p:stCondLst>
                                            <p:cond delay="0"/>
                                          </p:stCondLst>
                                        </p:cTn>
                                        <p:tgtEl>
                                          <p:spTgt spid="7202"/>
                                        </p:tgtEl>
                                        <p:attrNameLst>
                                          <p:attrName>style.visibility</p:attrName>
                                        </p:attrNameLst>
                                      </p:cBhvr>
                                      <p:to>
                                        <p:strVal val="visible"/>
                                      </p:to>
                                    </p:set>
                                    <p:animEffect transition="in" filter="wipe(up)">
                                      <p:cBhvr>
                                        <p:cTn id="82" dur="2000"/>
                                        <p:tgtEl>
                                          <p:spTgt spid="7202"/>
                                        </p:tgtEl>
                                      </p:cBhvr>
                                    </p:animEffect>
                                  </p:childTnLst>
                                </p:cTn>
                              </p:par>
                            </p:childTnLst>
                          </p:cTn>
                        </p:par>
                        <p:par>
                          <p:cTn id="83" fill="hold">
                            <p:stCondLst>
                              <p:cond delay="19000"/>
                            </p:stCondLst>
                            <p:childTnLst>
                              <p:par>
                                <p:cTn id="84" presetID="22" presetClass="entr" presetSubtype="1" fill="hold" grpId="0" nodeType="afterEffect">
                                  <p:stCondLst>
                                    <p:cond delay="0"/>
                                  </p:stCondLst>
                                  <p:childTnLst>
                                    <p:set>
                                      <p:cBhvr>
                                        <p:cTn id="85" dur="1" fill="hold">
                                          <p:stCondLst>
                                            <p:cond delay="0"/>
                                          </p:stCondLst>
                                        </p:cTn>
                                        <p:tgtEl>
                                          <p:spTgt spid="7186"/>
                                        </p:tgtEl>
                                        <p:attrNameLst>
                                          <p:attrName>style.visibility</p:attrName>
                                        </p:attrNameLst>
                                      </p:cBhvr>
                                      <p:to>
                                        <p:strVal val="visible"/>
                                      </p:to>
                                    </p:set>
                                    <p:animEffect transition="in" filter="wipe(up)">
                                      <p:cBhvr>
                                        <p:cTn id="86" dur="1000"/>
                                        <p:tgtEl>
                                          <p:spTgt spid="7186"/>
                                        </p:tgtEl>
                                      </p:cBhvr>
                                    </p:animEffect>
                                  </p:childTnLst>
                                </p:cTn>
                              </p:par>
                            </p:childTnLst>
                          </p:cTn>
                        </p:par>
                        <p:par>
                          <p:cTn id="87" fill="hold">
                            <p:stCondLst>
                              <p:cond delay="20000"/>
                            </p:stCondLst>
                            <p:childTnLst>
                              <p:par>
                                <p:cTn id="88" presetID="22" presetClass="entr" presetSubtype="1" fill="hold" grpId="0" nodeType="afterEffect">
                                  <p:stCondLst>
                                    <p:cond delay="0"/>
                                  </p:stCondLst>
                                  <p:childTnLst>
                                    <p:set>
                                      <p:cBhvr>
                                        <p:cTn id="89" dur="1" fill="hold">
                                          <p:stCondLst>
                                            <p:cond delay="0"/>
                                          </p:stCondLst>
                                        </p:cTn>
                                        <p:tgtEl>
                                          <p:spTgt spid="7203"/>
                                        </p:tgtEl>
                                        <p:attrNameLst>
                                          <p:attrName>style.visibility</p:attrName>
                                        </p:attrNameLst>
                                      </p:cBhvr>
                                      <p:to>
                                        <p:strVal val="visible"/>
                                      </p:to>
                                    </p:set>
                                    <p:animEffect transition="in" filter="wipe(up)">
                                      <p:cBhvr>
                                        <p:cTn id="90" dur="2000"/>
                                        <p:tgtEl>
                                          <p:spTgt spid="7203"/>
                                        </p:tgtEl>
                                      </p:cBhvr>
                                    </p:animEffect>
                                  </p:childTnLst>
                                </p:cTn>
                              </p:par>
                            </p:childTnLst>
                          </p:cTn>
                        </p:par>
                        <p:par>
                          <p:cTn id="91" fill="hold">
                            <p:stCondLst>
                              <p:cond delay="22000"/>
                            </p:stCondLst>
                            <p:childTnLst>
                              <p:par>
                                <p:cTn id="92" presetID="22" presetClass="entr" presetSubtype="2" fill="hold" grpId="0" nodeType="afterEffect">
                                  <p:stCondLst>
                                    <p:cond delay="0"/>
                                  </p:stCondLst>
                                  <p:childTnLst>
                                    <p:set>
                                      <p:cBhvr>
                                        <p:cTn id="93" dur="1" fill="hold">
                                          <p:stCondLst>
                                            <p:cond delay="0"/>
                                          </p:stCondLst>
                                        </p:cTn>
                                        <p:tgtEl>
                                          <p:spTgt spid="7180"/>
                                        </p:tgtEl>
                                        <p:attrNameLst>
                                          <p:attrName>style.visibility</p:attrName>
                                        </p:attrNameLst>
                                      </p:cBhvr>
                                      <p:to>
                                        <p:strVal val="visible"/>
                                      </p:to>
                                    </p:set>
                                    <p:animEffect transition="in" filter="wipe(right)">
                                      <p:cBhvr>
                                        <p:cTn id="94" dur="1000"/>
                                        <p:tgtEl>
                                          <p:spTgt spid="7180"/>
                                        </p:tgtEl>
                                      </p:cBhvr>
                                    </p:animEffect>
                                  </p:childTnLst>
                                </p:cTn>
                              </p:par>
                            </p:childTnLst>
                          </p:cTn>
                        </p:par>
                        <p:par>
                          <p:cTn id="95" fill="hold">
                            <p:stCondLst>
                              <p:cond delay="23000"/>
                            </p:stCondLst>
                            <p:childTnLst>
                              <p:par>
                                <p:cTn id="96" presetID="22" presetClass="entr" presetSubtype="2" fill="hold" grpId="0" nodeType="afterEffect">
                                  <p:stCondLst>
                                    <p:cond delay="0"/>
                                  </p:stCondLst>
                                  <p:childTnLst>
                                    <p:set>
                                      <p:cBhvr>
                                        <p:cTn id="97" dur="1" fill="hold">
                                          <p:stCondLst>
                                            <p:cond delay="0"/>
                                          </p:stCondLst>
                                        </p:cTn>
                                        <p:tgtEl>
                                          <p:spTgt spid="7208"/>
                                        </p:tgtEl>
                                        <p:attrNameLst>
                                          <p:attrName>style.visibility</p:attrName>
                                        </p:attrNameLst>
                                      </p:cBhvr>
                                      <p:to>
                                        <p:strVal val="visible"/>
                                      </p:to>
                                    </p:set>
                                    <p:animEffect transition="in" filter="wipe(right)">
                                      <p:cBhvr>
                                        <p:cTn id="98" dur="2000"/>
                                        <p:tgtEl>
                                          <p:spTgt spid="7208"/>
                                        </p:tgtEl>
                                      </p:cBhvr>
                                    </p:animEffect>
                                  </p:childTnLst>
                                </p:cTn>
                              </p:par>
                            </p:childTnLst>
                          </p:cTn>
                        </p:par>
                        <p:par>
                          <p:cTn id="99" fill="hold">
                            <p:stCondLst>
                              <p:cond delay="25000"/>
                            </p:stCondLst>
                            <p:childTnLst>
                              <p:par>
                                <p:cTn id="100" presetID="22" presetClass="entr" presetSubtype="1" fill="hold" grpId="0" nodeType="afterEffect">
                                  <p:stCondLst>
                                    <p:cond delay="0"/>
                                  </p:stCondLst>
                                  <p:childTnLst>
                                    <p:set>
                                      <p:cBhvr>
                                        <p:cTn id="101" dur="1" fill="hold">
                                          <p:stCondLst>
                                            <p:cond delay="0"/>
                                          </p:stCondLst>
                                        </p:cTn>
                                        <p:tgtEl>
                                          <p:spTgt spid="7187"/>
                                        </p:tgtEl>
                                        <p:attrNameLst>
                                          <p:attrName>style.visibility</p:attrName>
                                        </p:attrNameLst>
                                      </p:cBhvr>
                                      <p:to>
                                        <p:strVal val="visible"/>
                                      </p:to>
                                    </p:set>
                                    <p:animEffect transition="in" filter="wipe(up)">
                                      <p:cBhvr>
                                        <p:cTn id="102" dur="1000"/>
                                        <p:tgtEl>
                                          <p:spTgt spid="7187"/>
                                        </p:tgtEl>
                                      </p:cBhvr>
                                    </p:animEffect>
                                  </p:childTnLst>
                                </p:cTn>
                              </p:par>
                            </p:childTnLst>
                          </p:cTn>
                        </p:par>
                        <p:par>
                          <p:cTn id="103" fill="hold">
                            <p:stCondLst>
                              <p:cond delay="26000"/>
                            </p:stCondLst>
                            <p:childTnLst>
                              <p:par>
                                <p:cTn id="104" presetID="22" presetClass="entr" presetSubtype="1" fill="hold" grpId="0" nodeType="afterEffect">
                                  <p:stCondLst>
                                    <p:cond delay="0"/>
                                  </p:stCondLst>
                                  <p:childTnLst>
                                    <p:set>
                                      <p:cBhvr>
                                        <p:cTn id="105" dur="1" fill="hold">
                                          <p:stCondLst>
                                            <p:cond delay="0"/>
                                          </p:stCondLst>
                                        </p:cTn>
                                        <p:tgtEl>
                                          <p:spTgt spid="7204"/>
                                        </p:tgtEl>
                                        <p:attrNameLst>
                                          <p:attrName>style.visibility</p:attrName>
                                        </p:attrNameLst>
                                      </p:cBhvr>
                                      <p:to>
                                        <p:strVal val="visible"/>
                                      </p:to>
                                    </p:set>
                                    <p:animEffect transition="in" filter="wipe(up)">
                                      <p:cBhvr>
                                        <p:cTn id="106" dur="2000"/>
                                        <p:tgtEl>
                                          <p:spTgt spid="7204"/>
                                        </p:tgtEl>
                                      </p:cBhvr>
                                    </p:animEffect>
                                  </p:childTnLst>
                                </p:cTn>
                              </p:par>
                            </p:childTnLst>
                          </p:cTn>
                        </p:par>
                        <p:par>
                          <p:cTn id="107" fill="hold">
                            <p:stCondLst>
                              <p:cond delay="28000"/>
                            </p:stCondLst>
                            <p:childTnLst>
                              <p:par>
                                <p:cTn id="108" presetID="22" presetClass="entr" presetSubtype="1" fill="hold" grpId="0" nodeType="afterEffect">
                                  <p:stCondLst>
                                    <p:cond delay="0"/>
                                  </p:stCondLst>
                                  <p:childTnLst>
                                    <p:set>
                                      <p:cBhvr>
                                        <p:cTn id="109" dur="1" fill="hold">
                                          <p:stCondLst>
                                            <p:cond delay="0"/>
                                          </p:stCondLst>
                                        </p:cTn>
                                        <p:tgtEl>
                                          <p:spTgt spid="7188"/>
                                        </p:tgtEl>
                                        <p:attrNameLst>
                                          <p:attrName>style.visibility</p:attrName>
                                        </p:attrNameLst>
                                      </p:cBhvr>
                                      <p:to>
                                        <p:strVal val="visible"/>
                                      </p:to>
                                    </p:set>
                                    <p:animEffect transition="in" filter="wipe(up)">
                                      <p:cBhvr>
                                        <p:cTn id="110" dur="1000"/>
                                        <p:tgtEl>
                                          <p:spTgt spid="7188"/>
                                        </p:tgtEl>
                                      </p:cBhvr>
                                    </p:animEffect>
                                  </p:childTnLst>
                                </p:cTn>
                              </p:par>
                            </p:childTnLst>
                          </p:cTn>
                        </p:par>
                        <p:par>
                          <p:cTn id="111" fill="hold">
                            <p:stCondLst>
                              <p:cond delay="29000"/>
                            </p:stCondLst>
                            <p:childTnLst>
                              <p:par>
                                <p:cTn id="112" presetID="22" presetClass="entr" presetSubtype="1" fill="hold" grpId="0" nodeType="afterEffect">
                                  <p:stCondLst>
                                    <p:cond delay="0"/>
                                  </p:stCondLst>
                                  <p:childTnLst>
                                    <p:set>
                                      <p:cBhvr>
                                        <p:cTn id="113" dur="1" fill="hold">
                                          <p:stCondLst>
                                            <p:cond delay="0"/>
                                          </p:stCondLst>
                                        </p:cTn>
                                        <p:tgtEl>
                                          <p:spTgt spid="7205"/>
                                        </p:tgtEl>
                                        <p:attrNameLst>
                                          <p:attrName>style.visibility</p:attrName>
                                        </p:attrNameLst>
                                      </p:cBhvr>
                                      <p:to>
                                        <p:strVal val="visible"/>
                                      </p:to>
                                    </p:set>
                                    <p:animEffect transition="in" filter="wipe(up)">
                                      <p:cBhvr>
                                        <p:cTn id="114" dur="2000"/>
                                        <p:tgtEl>
                                          <p:spTgt spid="7205"/>
                                        </p:tgtEl>
                                      </p:cBhvr>
                                    </p:animEffect>
                                  </p:childTnLst>
                                </p:cTn>
                              </p:par>
                            </p:childTnLst>
                          </p:cTn>
                        </p:par>
                        <p:par>
                          <p:cTn id="115" fill="hold">
                            <p:stCondLst>
                              <p:cond delay="31000"/>
                            </p:stCondLst>
                            <p:childTnLst>
                              <p:par>
                                <p:cTn id="116" presetID="26" presetClass="entr" presetSubtype="0" fill="hold" grpId="0" nodeType="afterEffect">
                                  <p:stCondLst>
                                    <p:cond delay="0"/>
                                  </p:stCondLst>
                                  <p:childTnLst>
                                    <p:set>
                                      <p:cBhvr>
                                        <p:cTn id="117" dur="1" fill="hold">
                                          <p:stCondLst>
                                            <p:cond delay="0"/>
                                          </p:stCondLst>
                                        </p:cTn>
                                        <p:tgtEl>
                                          <p:spTgt spid="7206"/>
                                        </p:tgtEl>
                                        <p:attrNameLst>
                                          <p:attrName>style.visibility</p:attrName>
                                        </p:attrNameLst>
                                      </p:cBhvr>
                                      <p:to>
                                        <p:strVal val="visible"/>
                                      </p:to>
                                    </p:set>
                                    <p:animEffect transition="in" filter="wipe(down)">
                                      <p:cBhvr>
                                        <p:cTn id="118" dur="580">
                                          <p:stCondLst>
                                            <p:cond delay="0"/>
                                          </p:stCondLst>
                                        </p:cTn>
                                        <p:tgtEl>
                                          <p:spTgt spid="7206"/>
                                        </p:tgtEl>
                                      </p:cBhvr>
                                    </p:animEffect>
                                    <p:anim calcmode="lin" valueType="num">
                                      <p:cBhvr>
                                        <p:cTn id="119" dur="1822" tmFilter="0,0; 0.14,0.36; 0.43,0.73; 0.71,0.91; 1.0,1.0">
                                          <p:stCondLst>
                                            <p:cond delay="0"/>
                                          </p:stCondLst>
                                        </p:cTn>
                                        <p:tgtEl>
                                          <p:spTgt spid="7206"/>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7206"/>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7206"/>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7206"/>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7206"/>
                                        </p:tgtEl>
                                        <p:attrNameLst>
                                          <p:attrName>ppt_y</p:attrName>
                                        </p:attrNameLst>
                                      </p:cBhvr>
                                      <p:tavLst>
                                        <p:tav tm="0" fmla="#ppt_y-sin(pi*$)/81">
                                          <p:val>
                                            <p:fltVal val="0"/>
                                          </p:val>
                                        </p:tav>
                                        <p:tav tm="100000">
                                          <p:val>
                                            <p:fltVal val="1"/>
                                          </p:val>
                                        </p:tav>
                                      </p:tavLst>
                                    </p:anim>
                                    <p:animScale>
                                      <p:cBhvr>
                                        <p:cTn id="124" dur="26">
                                          <p:stCondLst>
                                            <p:cond delay="650"/>
                                          </p:stCondLst>
                                        </p:cTn>
                                        <p:tgtEl>
                                          <p:spTgt spid="7206"/>
                                        </p:tgtEl>
                                      </p:cBhvr>
                                      <p:to x="100000" y="60000"/>
                                    </p:animScale>
                                    <p:animScale>
                                      <p:cBhvr>
                                        <p:cTn id="125" dur="166" decel="50000">
                                          <p:stCondLst>
                                            <p:cond delay="676"/>
                                          </p:stCondLst>
                                        </p:cTn>
                                        <p:tgtEl>
                                          <p:spTgt spid="7206"/>
                                        </p:tgtEl>
                                      </p:cBhvr>
                                      <p:to x="100000" y="100000"/>
                                    </p:animScale>
                                    <p:animScale>
                                      <p:cBhvr>
                                        <p:cTn id="126" dur="26">
                                          <p:stCondLst>
                                            <p:cond delay="1312"/>
                                          </p:stCondLst>
                                        </p:cTn>
                                        <p:tgtEl>
                                          <p:spTgt spid="7206"/>
                                        </p:tgtEl>
                                      </p:cBhvr>
                                      <p:to x="100000" y="80000"/>
                                    </p:animScale>
                                    <p:animScale>
                                      <p:cBhvr>
                                        <p:cTn id="127" dur="166" decel="50000">
                                          <p:stCondLst>
                                            <p:cond delay="1338"/>
                                          </p:stCondLst>
                                        </p:cTn>
                                        <p:tgtEl>
                                          <p:spTgt spid="7206"/>
                                        </p:tgtEl>
                                      </p:cBhvr>
                                      <p:to x="100000" y="100000"/>
                                    </p:animScale>
                                    <p:animScale>
                                      <p:cBhvr>
                                        <p:cTn id="128" dur="26">
                                          <p:stCondLst>
                                            <p:cond delay="1642"/>
                                          </p:stCondLst>
                                        </p:cTn>
                                        <p:tgtEl>
                                          <p:spTgt spid="7206"/>
                                        </p:tgtEl>
                                      </p:cBhvr>
                                      <p:to x="100000" y="90000"/>
                                    </p:animScale>
                                    <p:animScale>
                                      <p:cBhvr>
                                        <p:cTn id="129" dur="166" decel="50000">
                                          <p:stCondLst>
                                            <p:cond delay="1668"/>
                                          </p:stCondLst>
                                        </p:cTn>
                                        <p:tgtEl>
                                          <p:spTgt spid="7206"/>
                                        </p:tgtEl>
                                      </p:cBhvr>
                                      <p:to x="100000" y="100000"/>
                                    </p:animScale>
                                    <p:animScale>
                                      <p:cBhvr>
                                        <p:cTn id="130" dur="26">
                                          <p:stCondLst>
                                            <p:cond delay="1808"/>
                                          </p:stCondLst>
                                        </p:cTn>
                                        <p:tgtEl>
                                          <p:spTgt spid="7206"/>
                                        </p:tgtEl>
                                      </p:cBhvr>
                                      <p:to x="100000" y="95000"/>
                                    </p:animScale>
                                    <p:animScale>
                                      <p:cBhvr>
                                        <p:cTn id="131" dur="166" decel="50000">
                                          <p:stCondLst>
                                            <p:cond delay="1834"/>
                                          </p:stCondLst>
                                        </p:cTn>
                                        <p:tgtEl>
                                          <p:spTgt spid="7206"/>
                                        </p:tgtEl>
                                      </p:cBhvr>
                                      <p:to x="100000" y="100000"/>
                                    </p:animScale>
                                  </p:childTnLst>
                                </p:cTn>
                              </p:par>
                            </p:childTnLst>
                          </p:cTn>
                        </p:par>
                        <p:par>
                          <p:cTn id="132" fill="hold">
                            <p:stCondLst>
                              <p:cond delay="33000"/>
                            </p:stCondLst>
                            <p:childTnLst>
                              <p:par>
                                <p:cTn id="133" presetID="22" presetClass="entr" presetSubtype="4" fill="hold" grpId="0" nodeType="afterEffect">
                                  <p:stCondLst>
                                    <p:cond delay="0"/>
                                  </p:stCondLst>
                                  <p:childTnLst>
                                    <p:set>
                                      <p:cBhvr>
                                        <p:cTn id="134" dur="1" fill="hold">
                                          <p:stCondLst>
                                            <p:cond delay="0"/>
                                          </p:stCondLst>
                                        </p:cTn>
                                        <p:tgtEl>
                                          <p:spTgt spid="7189"/>
                                        </p:tgtEl>
                                        <p:attrNameLst>
                                          <p:attrName>style.visibility</p:attrName>
                                        </p:attrNameLst>
                                      </p:cBhvr>
                                      <p:to>
                                        <p:strVal val="visible"/>
                                      </p:to>
                                    </p:set>
                                    <p:animEffect transition="in" filter="wipe(down)">
                                      <p:cBhvr>
                                        <p:cTn id="135" dur="1000"/>
                                        <p:tgtEl>
                                          <p:spTgt spid="7189"/>
                                        </p:tgtEl>
                                      </p:cBhvr>
                                    </p:animEffect>
                                  </p:childTnLst>
                                </p:cTn>
                              </p:par>
                            </p:childTnLst>
                          </p:cTn>
                        </p:par>
                        <p:par>
                          <p:cTn id="136" fill="hold">
                            <p:stCondLst>
                              <p:cond delay="34000"/>
                            </p:stCondLst>
                            <p:childTnLst>
                              <p:par>
                                <p:cTn id="137" presetID="26" presetClass="entr" presetSubtype="0" fill="hold" grpId="0" nodeType="afterEffect">
                                  <p:stCondLst>
                                    <p:cond delay="0"/>
                                  </p:stCondLst>
                                  <p:childTnLst>
                                    <p:set>
                                      <p:cBhvr>
                                        <p:cTn id="138" dur="1" fill="hold">
                                          <p:stCondLst>
                                            <p:cond delay="0"/>
                                          </p:stCondLst>
                                        </p:cTn>
                                        <p:tgtEl>
                                          <p:spTgt spid="7207"/>
                                        </p:tgtEl>
                                        <p:attrNameLst>
                                          <p:attrName>style.visibility</p:attrName>
                                        </p:attrNameLst>
                                      </p:cBhvr>
                                      <p:to>
                                        <p:strVal val="visible"/>
                                      </p:to>
                                    </p:set>
                                    <p:animEffect transition="in" filter="wipe(down)">
                                      <p:cBhvr>
                                        <p:cTn id="139" dur="580">
                                          <p:stCondLst>
                                            <p:cond delay="0"/>
                                          </p:stCondLst>
                                        </p:cTn>
                                        <p:tgtEl>
                                          <p:spTgt spid="7207"/>
                                        </p:tgtEl>
                                      </p:cBhvr>
                                    </p:animEffect>
                                    <p:anim calcmode="lin" valueType="num">
                                      <p:cBhvr>
                                        <p:cTn id="140" dur="1822" tmFilter="0,0; 0.14,0.36; 0.43,0.73; 0.71,0.91; 1.0,1.0">
                                          <p:stCondLst>
                                            <p:cond delay="0"/>
                                          </p:stCondLst>
                                        </p:cTn>
                                        <p:tgtEl>
                                          <p:spTgt spid="7207"/>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7207"/>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7207"/>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7207"/>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7207"/>
                                        </p:tgtEl>
                                        <p:attrNameLst>
                                          <p:attrName>ppt_y</p:attrName>
                                        </p:attrNameLst>
                                      </p:cBhvr>
                                      <p:tavLst>
                                        <p:tav tm="0" fmla="#ppt_y-sin(pi*$)/81">
                                          <p:val>
                                            <p:fltVal val="0"/>
                                          </p:val>
                                        </p:tav>
                                        <p:tav tm="100000">
                                          <p:val>
                                            <p:fltVal val="1"/>
                                          </p:val>
                                        </p:tav>
                                      </p:tavLst>
                                    </p:anim>
                                    <p:animScale>
                                      <p:cBhvr>
                                        <p:cTn id="145" dur="26">
                                          <p:stCondLst>
                                            <p:cond delay="650"/>
                                          </p:stCondLst>
                                        </p:cTn>
                                        <p:tgtEl>
                                          <p:spTgt spid="7207"/>
                                        </p:tgtEl>
                                      </p:cBhvr>
                                      <p:to x="100000" y="60000"/>
                                    </p:animScale>
                                    <p:animScale>
                                      <p:cBhvr>
                                        <p:cTn id="146" dur="166" decel="50000">
                                          <p:stCondLst>
                                            <p:cond delay="676"/>
                                          </p:stCondLst>
                                        </p:cTn>
                                        <p:tgtEl>
                                          <p:spTgt spid="7207"/>
                                        </p:tgtEl>
                                      </p:cBhvr>
                                      <p:to x="100000" y="100000"/>
                                    </p:animScale>
                                    <p:animScale>
                                      <p:cBhvr>
                                        <p:cTn id="147" dur="26">
                                          <p:stCondLst>
                                            <p:cond delay="1312"/>
                                          </p:stCondLst>
                                        </p:cTn>
                                        <p:tgtEl>
                                          <p:spTgt spid="7207"/>
                                        </p:tgtEl>
                                      </p:cBhvr>
                                      <p:to x="100000" y="80000"/>
                                    </p:animScale>
                                    <p:animScale>
                                      <p:cBhvr>
                                        <p:cTn id="148" dur="166" decel="50000">
                                          <p:stCondLst>
                                            <p:cond delay="1338"/>
                                          </p:stCondLst>
                                        </p:cTn>
                                        <p:tgtEl>
                                          <p:spTgt spid="7207"/>
                                        </p:tgtEl>
                                      </p:cBhvr>
                                      <p:to x="100000" y="100000"/>
                                    </p:animScale>
                                    <p:animScale>
                                      <p:cBhvr>
                                        <p:cTn id="149" dur="26">
                                          <p:stCondLst>
                                            <p:cond delay="1642"/>
                                          </p:stCondLst>
                                        </p:cTn>
                                        <p:tgtEl>
                                          <p:spTgt spid="7207"/>
                                        </p:tgtEl>
                                      </p:cBhvr>
                                      <p:to x="100000" y="90000"/>
                                    </p:animScale>
                                    <p:animScale>
                                      <p:cBhvr>
                                        <p:cTn id="150" dur="166" decel="50000">
                                          <p:stCondLst>
                                            <p:cond delay="1668"/>
                                          </p:stCondLst>
                                        </p:cTn>
                                        <p:tgtEl>
                                          <p:spTgt spid="7207"/>
                                        </p:tgtEl>
                                      </p:cBhvr>
                                      <p:to x="100000" y="100000"/>
                                    </p:animScale>
                                    <p:animScale>
                                      <p:cBhvr>
                                        <p:cTn id="151" dur="26">
                                          <p:stCondLst>
                                            <p:cond delay="1808"/>
                                          </p:stCondLst>
                                        </p:cTn>
                                        <p:tgtEl>
                                          <p:spTgt spid="7207"/>
                                        </p:tgtEl>
                                      </p:cBhvr>
                                      <p:to x="100000" y="95000"/>
                                    </p:animScale>
                                    <p:animScale>
                                      <p:cBhvr>
                                        <p:cTn id="152" dur="166" decel="50000">
                                          <p:stCondLst>
                                            <p:cond delay="1834"/>
                                          </p:stCondLst>
                                        </p:cTn>
                                        <p:tgtEl>
                                          <p:spTgt spid="7207"/>
                                        </p:tgtEl>
                                      </p:cBhvr>
                                      <p:to x="100000" y="100000"/>
                                    </p:animScale>
                                  </p:childTnLst>
                                </p:cTn>
                              </p:par>
                            </p:childTnLst>
                          </p:cTn>
                        </p:par>
                        <p:par>
                          <p:cTn id="153" fill="hold">
                            <p:stCondLst>
                              <p:cond delay="36000"/>
                            </p:stCondLst>
                            <p:childTnLst>
                              <p:par>
                                <p:cTn id="154" presetID="22" presetClass="entr" presetSubtype="4" fill="hold" grpId="0" nodeType="afterEffect">
                                  <p:stCondLst>
                                    <p:cond delay="0"/>
                                  </p:stCondLst>
                                  <p:childTnLst>
                                    <p:set>
                                      <p:cBhvr>
                                        <p:cTn id="155" dur="1" fill="hold">
                                          <p:stCondLst>
                                            <p:cond delay="0"/>
                                          </p:stCondLst>
                                        </p:cTn>
                                        <p:tgtEl>
                                          <p:spTgt spid="7190"/>
                                        </p:tgtEl>
                                        <p:attrNameLst>
                                          <p:attrName>style.visibility</p:attrName>
                                        </p:attrNameLst>
                                      </p:cBhvr>
                                      <p:to>
                                        <p:strVal val="visible"/>
                                      </p:to>
                                    </p:set>
                                    <p:animEffect transition="in" filter="wipe(down)">
                                      <p:cBhvr>
                                        <p:cTn id="156" dur="1000"/>
                                        <p:tgtEl>
                                          <p:spTgt spid="7190"/>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8" fill="hold" grpId="0" nodeType="clickEffect">
                                  <p:stCondLst>
                                    <p:cond delay="0"/>
                                  </p:stCondLst>
                                  <p:childTnLst>
                                    <p:set>
                                      <p:cBhvr>
                                        <p:cTn id="160" dur="1" fill="hold">
                                          <p:stCondLst>
                                            <p:cond delay="0"/>
                                          </p:stCondLst>
                                        </p:cTn>
                                        <p:tgtEl>
                                          <p:spTgt spid="7214"/>
                                        </p:tgtEl>
                                        <p:attrNameLst>
                                          <p:attrName>style.visibility</p:attrName>
                                        </p:attrNameLst>
                                      </p:cBhvr>
                                      <p:to>
                                        <p:strVal val="visible"/>
                                      </p:to>
                                    </p:set>
                                    <p:animEffect transition="in" filter="wipe(left)">
                                      <p:cBhvr>
                                        <p:cTn id="161" dur="500"/>
                                        <p:tgtEl>
                                          <p:spTgt spid="7214"/>
                                        </p:tgtEl>
                                      </p:cBhvr>
                                    </p:animEffect>
                                  </p:childTnLst>
                                </p:cTn>
                              </p:par>
                              <p:par>
                                <p:cTn id="162" presetID="22" presetClass="entr" presetSubtype="8" fill="hold" grpId="0" nodeType="withEffect">
                                  <p:stCondLst>
                                    <p:cond delay="0"/>
                                  </p:stCondLst>
                                  <p:childTnLst>
                                    <p:set>
                                      <p:cBhvr>
                                        <p:cTn id="163" dur="1" fill="hold">
                                          <p:stCondLst>
                                            <p:cond delay="0"/>
                                          </p:stCondLst>
                                        </p:cTn>
                                        <p:tgtEl>
                                          <p:spTgt spid="7211"/>
                                        </p:tgtEl>
                                        <p:attrNameLst>
                                          <p:attrName>style.visibility</p:attrName>
                                        </p:attrNameLst>
                                      </p:cBhvr>
                                      <p:to>
                                        <p:strVal val="visible"/>
                                      </p:to>
                                    </p:set>
                                    <p:animEffect transition="in" filter="wipe(left)">
                                      <p:cBhvr>
                                        <p:cTn id="164" dur="1000"/>
                                        <p:tgtEl>
                                          <p:spTgt spid="7211"/>
                                        </p:tgtEl>
                                      </p:cBhvr>
                                    </p:animEffect>
                                  </p:childTnLst>
                                </p:cTn>
                              </p:par>
                              <p:par>
                                <p:cTn id="165" presetID="22" presetClass="entr" presetSubtype="8" fill="hold" grpId="0" nodeType="withEffect">
                                  <p:stCondLst>
                                    <p:cond delay="0"/>
                                  </p:stCondLst>
                                  <p:childTnLst>
                                    <p:set>
                                      <p:cBhvr>
                                        <p:cTn id="166" dur="1" fill="hold">
                                          <p:stCondLst>
                                            <p:cond delay="0"/>
                                          </p:stCondLst>
                                        </p:cTn>
                                        <p:tgtEl>
                                          <p:spTgt spid="7213"/>
                                        </p:tgtEl>
                                        <p:attrNameLst>
                                          <p:attrName>style.visibility</p:attrName>
                                        </p:attrNameLst>
                                      </p:cBhvr>
                                      <p:to>
                                        <p:strVal val="visible"/>
                                      </p:to>
                                    </p:set>
                                    <p:animEffect transition="in" filter="wipe(left)">
                                      <p:cBhvr>
                                        <p:cTn id="167" dur="1000"/>
                                        <p:tgtEl>
                                          <p:spTgt spid="7213"/>
                                        </p:tgtEl>
                                      </p:cBhvr>
                                    </p:animEffect>
                                  </p:childTnLst>
                                </p:cTn>
                              </p:par>
                              <p:par>
                                <p:cTn id="168" presetID="22" presetClass="entr" presetSubtype="8" fill="hold" grpId="0" nodeType="withEffect">
                                  <p:stCondLst>
                                    <p:cond delay="0"/>
                                  </p:stCondLst>
                                  <p:childTnLst>
                                    <p:set>
                                      <p:cBhvr>
                                        <p:cTn id="169" dur="1" fill="hold">
                                          <p:stCondLst>
                                            <p:cond delay="0"/>
                                          </p:stCondLst>
                                        </p:cTn>
                                        <p:tgtEl>
                                          <p:spTgt spid="7215"/>
                                        </p:tgtEl>
                                        <p:attrNameLst>
                                          <p:attrName>style.visibility</p:attrName>
                                        </p:attrNameLst>
                                      </p:cBhvr>
                                      <p:to>
                                        <p:strVal val="visible"/>
                                      </p:to>
                                    </p:set>
                                    <p:animEffect transition="in" filter="wipe(left)">
                                      <p:cBhvr>
                                        <p:cTn id="170" dur="1000"/>
                                        <p:tgtEl>
                                          <p:spTgt spid="7215"/>
                                        </p:tgtEl>
                                      </p:cBhvr>
                                    </p:animEffect>
                                  </p:childTnLst>
                                </p:cTn>
                              </p:par>
                              <p:par>
                                <p:cTn id="171" presetID="22" presetClass="entr" presetSubtype="8" fill="hold" grpId="0" nodeType="withEffect">
                                  <p:stCondLst>
                                    <p:cond delay="0"/>
                                  </p:stCondLst>
                                  <p:childTnLst>
                                    <p:set>
                                      <p:cBhvr>
                                        <p:cTn id="172" dur="1" fill="hold">
                                          <p:stCondLst>
                                            <p:cond delay="0"/>
                                          </p:stCondLst>
                                        </p:cTn>
                                        <p:tgtEl>
                                          <p:spTgt spid="7212"/>
                                        </p:tgtEl>
                                        <p:attrNameLst>
                                          <p:attrName>style.visibility</p:attrName>
                                        </p:attrNameLst>
                                      </p:cBhvr>
                                      <p:to>
                                        <p:strVal val="visible"/>
                                      </p:to>
                                    </p:set>
                                    <p:animEffect transition="in" filter="wipe(left)">
                                      <p:cBhvr>
                                        <p:cTn id="173" dur="2000"/>
                                        <p:tgtEl>
                                          <p:spTgt spid="7212"/>
                                        </p:tgtEl>
                                      </p:cBhvr>
                                    </p:animEffect>
                                  </p:childTnLst>
                                </p:cTn>
                              </p:par>
                            </p:childTnLst>
                          </p:cTn>
                        </p:par>
                        <p:par>
                          <p:cTn id="174" fill="hold">
                            <p:stCondLst>
                              <p:cond delay="2000"/>
                            </p:stCondLst>
                            <p:childTnLst>
                              <p:par>
                                <p:cTn id="175" presetID="22" presetClass="entr" presetSubtype="8" fill="hold" grpId="0" nodeType="afterEffect">
                                  <p:stCondLst>
                                    <p:cond delay="0"/>
                                  </p:stCondLst>
                                  <p:childTnLst>
                                    <p:set>
                                      <p:cBhvr>
                                        <p:cTn id="176" dur="1" fill="hold">
                                          <p:stCondLst>
                                            <p:cond delay="0"/>
                                          </p:stCondLst>
                                        </p:cTn>
                                        <p:tgtEl>
                                          <p:spTgt spid="7210"/>
                                        </p:tgtEl>
                                        <p:attrNameLst>
                                          <p:attrName>style.visibility</p:attrName>
                                        </p:attrNameLst>
                                      </p:cBhvr>
                                      <p:to>
                                        <p:strVal val="visible"/>
                                      </p:to>
                                    </p:set>
                                    <p:animEffect transition="in" filter="wipe(left)">
                                      <p:cBhvr>
                                        <p:cTn id="177" dur="5000"/>
                                        <p:tgtEl>
                                          <p:spTgt spid="7210"/>
                                        </p:tgtEl>
                                      </p:cBhvr>
                                    </p:animEffect>
                                  </p:childTnLst>
                                </p:cTn>
                              </p:par>
                            </p:childTnLst>
                          </p:cTn>
                        </p:par>
                        <p:par>
                          <p:cTn id="178" fill="hold">
                            <p:stCondLst>
                              <p:cond delay="7000"/>
                            </p:stCondLst>
                            <p:childTnLst>
                              <p:par>
                                <p:cTn id="179" presetID="22" presetClass="entr" presetSubtype="8" fill="hold" grpId="0" nodeType="afterEffect">
                                  <p:stCondLst>
                                    <p:cond delay="0"/>
                                  </p:stCondLst>
                                  <p:childTnLst>
                                    <p:set>
                                      <p:cBhvr>
                                        <p:cTn id="180" dur="1" fill="hold">
                                          <p:stCondLst>
                                            <p:cond delay="0"/>
                                          </p:stCondLst>
                                        </p:cTn>
                                        <p:tgtEl>
                                          <p:spTgt spid="7216"/>
                                        </p:tgtEl>
                                        <p:attrNameLst>
                                          <p:attrName>style.visibility</p:attrName>
                                        </p:attrNameLst>
                                      </p:cBhvr>
                                      <p:to>
                                        <p:strVal val="visible"/>
                                      </p:to>
                                    </p:set>
                                    <p:animEffect transition="in" filter="wipe(left)">
                                      <p:cBhvr>
                                        <p:cTn id="181" dur="1000"/>
                                        <p:tgtEl>
                                          <p:spTgt spid="7216"/>
                                        </p:tgtEl>
                                      </p:cBhvr>
                                    </p:animEffect>
                                  </p:childTnLst>
                                </p:cTn>
                              </p:par>
                            </p:childTnLst>
                          </p:cTn>
                        </p:par>
                        <p:par>
                          <p:cTn id="182" fill="hold">
                            <p:stCondLst>
                              <p:cond delay="8000"/>
                            </p:stCondLst>
                            <p:childTnLst>
                              <p:par>
                                <p:cTn id="183" presetID="22" presetClass="entr" presetSubtype="8" fill="hold" grpId="0" nodeType="afterEffect">
                                  <p:stCondLst>
                                    <p:cond delay="0"/>
                                  </p:stCondLst>
                                  <p:childTnLst>
                                    <p:set>
                                      <p:cBhvr>
                                        <p:cTn id="184" dur="1" fill="hold">
                                          <p:stCondLst>
                                            <p:cond delay="0"/>
                                          </p:stCondLst>
                                        </p:cTn>
                                        <p:tgtEl>
                                          <p:spTgt spid="7218"/>
                                        </p:tgtEl>
                                        <p:attrNameLst>
                                          <p:attrName>style.visibility</p:attrName>
                                        </p:attrNameLst>
                                      </p:cBhvr>
                                      <p:to>
                                        <p:strVal val="visible"/>
                                      </p:to>
                                    </p:set>
                                    <p:animEffect transition="in" filter="wipe(left)">
                                      <p:cBhvr>
                                        <p:cTn id="185" dur="1000"/>
                                        <p:tgtEl>
                                          <p:spTgt spid="7218"/>
                                        </p:tgtEl>
                                      </p:cBhvr>
                                    </p:animEffect>
                                  </p:childTnLst>
                                </p:cTn>
                              </p:par>
                            </p:childTnLst>
                          </p:cTn>
                        </p:par>
                        <p:par>
                          <p:cTn id="186" fill="hold">
                            <p:stCondLst>
                              <p:cond delay="9000"/>
                            </p:stCondLst>
                            <p:childTnLst>
                              <p:par>
                                <p:cTn id="187" presetID="22" presetClass="entr" presetSubtype="8" fill="hold" grpId="0" nodeType="afterEffect">
                                  <p:stCondLst>
                                    <p:cond delay="0"/>
                                  </p:stCondLst>
                                  <p:childTnLst>
                                    <p:set>
                                      <p:cBhvr>
                                        <p:cTn id="188" dur="1" fill="hold">
                                          <p:stCondLst>
                                            <p:cond delay="0"/>
                                          </p:stCondLst>
                                        </p:cTn>
                                        <p:tgtEl>
                                          <p:spTgt spid="7217"/>
                                        </p:tgtEl>
                                        <p:attrNameLst>
                                          <p:attrName>style.visibility</p:attrName>
                                        </p:attrNameLst>
                                      </p:cBhvr>
                                      <p:to>
                                        <p:strVal val="visible"/>
                                      </p:to>
                                    </p:set>
                                    <p:animEffect transition="in" filter="wipe(left)">
                                      <p:cBhvr>
                                        <p:cTn id="189" dur="1000"/>
                                        <p:tgtEl>
                                          <p:spTgt spid="7217"/>
                                        </p:tgtEl>
                                      </p:cBhvr>
                                    </p:animEffect>
                                  </p:childTnLst>
                                </p:cTn>
                              </p:par>
                            </p:childTnLst>
                          </p:cTn>
                        </p:par>
                        <p:par>
                          <p:cTn id="190" fill="hold">
                            <p:stCondLst>
                              <p:cond delay="10000"/>
                            </p:stCondLst>
                            <p:childTnLst>
                              <p:par>
                                <p:cTn id="191" presetID="22" presetClass="entr" presetSubtype="8" fill="hold" grpId="0" nodeType="afterEffect">
                                  <p:stCondLst>
                                    <p:cond delay="0"/>
                                  </p:stCondLst>
                                  <p:childTnLst>
                                    <p:set>
                                      <p:cBhvr>
                                        <p:cTn id="192" dur="1" fill="hold">
                                          <p:stCondLst>
                                            <p:cond delay="0"/>
                                          </p:stCondLst>
                                        </p:cTn>
                                        <p:tgtEl>
                                          <p:spTgt spid="7219"/>
                                        </p:tgtEl>
                                        <p:attrNameLst>
                                          <p:attrName>style.visibility</p:attrName>
                                        </p:attrNameLst>
                                      </p:cBhvr>
                                      <p:to>
                                        <p:strVal val="visible"/>
                                      </p:to>
                                    </p:set>
                                    <p:animEffect transition="in" filter="wipe(left)">
                                      <p:cBhvr>
                                        <p:cTn id="193" dur="1000"/>
                                        <p:tgtEl>
                                          <p:spTgt spid="7219"/>
                                        </p:tgtEl>
                                      </p:cBhvr>
                                    </p:animEffect>
                                  </p:childTnLst>
                                </p:cTn>
                              </p:par>
                            </p:childTnLst>
                          </p:cTn>
                        </p:par>
                      </p:childTnLst>
                    </p:cTn>
                  </p:par>
                  <p:par>
                    <p:cTn id="194" fill="hold">
                      <p:stCondLst>
                        <p:cond delay="indefinite"/>
                      </p:stCondLst>
                      <p:childTnLst>
                        <p:par>
                          <p:cTn id="195" fill="hold">
                            <p:stCondLst>
                              <p:cond delay="0"/>
                            </p:stCondLst>
                            <p:childTnLst>
                              <p:par>
                                <p:cTn id="196" presetID="55" presetClass="entr" presetSubtype="0" fill="hold" grpId="0" nodeType="clickEffect">
                                  <p:stCondLst>
                                    <p:cond delay="0"/>
                                  </p:stCondLst>
                                  <p:childTnLst>
                                    <p:set>
                                      <p:cBhvr>
                                        <p:cTn id="197" dur="1" fill="hold">
                                          <p:stCondLst>
                                            <p:cond delay="0"/>
                                          </p:stCondLst>
                                        </p:cTn>
                                        <p:tgtEl>
                                          <p:spTgt spid="7220"/>
                                        </p:tgtEl>
                                        <p:attrNameLst>
                                          <p:attrName>style.visibility</p:attrName>
                                        </p:attrNameLst>
                                      </p:cBhvr>
                                      <p:to>
                                        <p:strVal val="visible"/>
                                      </p:to>
                                    </p:set>
                                    <p:anim calcmode="lin" valueType="num">
                                      <p:cBhvr>
                                        <p:cTn id="198" dur="2000" fill="hold"/>
                                        <p:tgtEl>
                                          <p:spTgt spid="7220"/>
                                        </p:tgtEl>
                                        <p:attrNameLst>
                                          <p:attrName>ppt_w</p:attrName>
                                        </p:attrNameLst>
                                      </p:cBhvr>
                                      <p:tavLst>
                                        <p:tav tm="0">
                                          <p:val>
                                            <p:strVal val="#ppt_w*0.70"/>
                                          </p:val>
                                        </p:tav>
                                        <p:tav tm="100000">
                                          <p:val>
                                            <p:strVal val="#ppt_w"/>
                                          </p:val>
                                        </p:tav>
                                      </p:tavLst>
                                    </p:anim>
                                    <p:anim calcmode="lin" valueType="num">
                                      <p:cBhvr>
                                        <p:cTn id="199" dur="2000" fill="hold"/>
                                        <p:tgtEl>
                                          <p:spTgt spid="7220"/>
                                        </p:tgtEl>
                                        <p:attrNameLst>
                                          <p:attrName>ppt_h</p:attrName>
                                        </p:attrNameLst>
                                      </p:cBhvr>
                                      <p:tavLst>
                                        <p:tav tm="0">
                                          <p:val>
                                            <p:strVal val="#ppt_h"/>
                                          </p:val>
                                        </p:tav>
                                        <p:tav tm="100000">
                                          <p:val>
                                            <p:strVal val="#ppt_h"/>
                                          </p:val>
                                        </p:tav>
                                      </p:tavLst>
                                    </p:anim>
                                    <p:animEffect transition="in" filter="fade">
                                      <p:cBhvr>
                                        <p:cTn id="200" dur="2000"/>
                                        <p:tgtEl>
                                          <p:spTgt spid="7220"/>
                                        </p:tgtEl>
                                      </p:cBhvr>
                                    </p:animEffect>
                                  </p:childTnLst>
                                </p:cTn>
                              </p:par>
                            </p:childTnLst>
                          </p:cTn>
                        </p:par>
                      </p:childTnLst>
                    </p:cTn>
                  </p:par>
                  <p:par>
                    <p:cTn id="201" fill="hold">
                      <p:stCondLst>
                        <p:cond delay="indefinite"/>
                      </p:stCondLst>
                      <p:childTnLst>
                        <p:par>
                          <p:cTn id="202" fill="hold">
                            <p:stCondLst>
                              <p:cond delay="0"/>
                            </p:stCondLst>
                            <p:childTnLst>
                              <p:par>
                                <p:cTn id="203" presetID="55" presetClass="entr" presetSubtype="0" fill="hold" grpId="0" nodeType="clickEffect">
                                  <p:stCondLst>
                                    <p:cond delay="0"/>
                                  </p:stCondLst>
                                  <p:childTnLst>
                                    <p:set>
                                      <p:cBhvr>
                                        <p:cTn id="204" dur="1" fill="hold">
                                          <p:stCondLst>
                                            <p:cond delay="0"/>
                                          </p:stCondLst>
                                        </p:cTn>
                                        <p:tgtEl>
                                          <p:spTgt spid="7221"/>
                                        </p:tgtEl>
                                        <p:attrNameLst>
                                          <p:attrName>style.visibility</p:attrName>
                                        </p:attrNameLst>
                                      </p:cBhvr>
                                      <p:to>
                                        <p:strVal val="visible"/>
                                      </p:to>
                                    </p:set>
                                    <p:anim calcmode="lin" valueType="num">
                                      <p:cBhvr>
                                        <p:cTn id="205" dur="2000" fill="hold"/>
                                        <p:tgtEl>
                                          <p:spTgt spid="7221"/>
                                        </p:tgtEl>
                                        <p:attrNameLst>
                                          <p:attrName>ppt_w</p:attrName>
                                        </p:attrNameLst>
                                      </p:cBhvr>
                                      <p:tavLst>
                                        <p:tav tm="0">
                                          <p:val>
                                            <p:strVal val="#ppt_w*0.70"/>
                                          </p:val>
                                        </p:tav>
                                        <p:tav tm="100000">
                                          <p:val>
                                            <p:strVal val="#ppt_w"/>
                                          </p:val>
                                        </p:tav>
                                      </p:tavLst>
                                    </p:anim>
                                    <p:anim calcmode="lin" valueType="num">
                                      <p:cBhvr>
                                        <p:cTn id="206" dur="2000" fill="hold"/>
                                        <p:tgtEl>
                                          <p:spTgt spid="7221"/>
                                        </p:tgtEl>
                                        <p:attrNameLst>
                                          <p:attrName>ppt_h</p:attrName>
                                        </p:attrNameLst>
                                      </p:cBhvr>
                                      <p:tavLst>
                                        <p:tav tm="0">
                                          <p:val>
                                            <p:strVal val="#ppt_h"/>
                                          </p:val>
                                        </p:tav>
                                        <p:tav tm="100000">
                                          <p:val>
                                            <p:strVal val="#ppt_h"/>
                                          </p:val>
                                        </p:tav>
                                      </p:tavLst>
                                    </p:anim>
                                    <p:animEffect transition="in" filter="fade">
                                      <p:cBhvr>
                                        <p:cTn id="207" dur="2000"/>
                                        <p:tgtEl>
                                          <p:spTgt spid="7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7177" grpId="0" animBg="1"/>
      <p:bldP spid="7178" grpId="0" animBg="1"/>
      <p:bldP spid="7179" grpId="0" animBg="1"/>
      <p:bldP spid="7176" grpId="0"/>
      <p:bldP spid="7180" grpId="0"/>
      <p:bldP spid="7181" grpId="0"/>
      <p:bldP spid="7182" grpId="0"/>
      <p:bldP spid="7183" grpId="0"/>
      <p:bldP spid="7184" grpId="0"/>
      <p:bldP spid="7185" grpId="0"/>
      <p:bldP spid="7186" grpId="0"/>
      <p:bldP spid="7187" grpId="0"/>
      <p:bldP spid="7188" grpId="0"/>
      <p:bldP spid="7189" grpId="0"/>
      <p:bldP spid="7190" grpId="0"/>
      <p:bldP spid="7192" grpId="0"/>
      <p:bldP spid="7194" grpId="0" animBg="1"/>
      <p:bldP spid="7195" grpId="0" animBg="1"/>
      <p:bldP spid="7196" grpId="0" animBg="1"/>
      <p:bldP spid="7197" grpId="0" animBg="1"/>
      <p:bldP spid="7198" grpId="0" animBg="1"/>
      <p:bldP spid="7199" grpId="0" animBg="1"/>
      <p:bldP spid="7200" grpId="0" animBg="1"/>
      <p:bldP spid="7201" grpId="0" animBg="1"/>
      <p:bldP spid="7202" grpId="0" animBg="1"/>
      <p:bldP spid="7203" grpId="0" animBg="1"/>
      <p:bldP spid="7204" grpId="0" animBg="1"/>
      <p:bldP spid="7205" grpId="0" animBg="1"/>
      <p:bldP spid="7206" grpId="0" animBg="1"/>
      <p:bldP spid="7207" grpId="0" animBg="1"/>
      <p:bldP spid="7208" grpId="0" animBg="1"/>
      <p:bldP spid="7211" grpId="0" animBg="1"/>
      <p:bldP spid="7212" grpId="0" animBg="1"/>
      <p:bldP spid="7213" grpId="0" animBg="1"/>
      <p:bldP spid="7210" grpId="0"/>
      <p:bldP spid="7215" grpId="0" animBg="1"/>
      <p:bldP spid="7214" grpId="0" animBg="1"/>
      <p:bldP spid="7216" grpId="0"/>
      <p:bldP spid="7217" grpId="0"/>
      <p:bldP spid="7218" grpId="0"/>
      <p:bldP spid="7219" grpId="0"/>
      <p:bldP spid="7220" grpId="0"/>
      <p:bldP spid="72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7" name="Picture 11"/>
          <p:cNvPicPr>
            <a:picLocks noChangeAspect="1" noChangeArrowheads="1"/>
          </p:cNvPicPr>
          <p:nvPr/>
        </p:nvPicPr>
        <p:blipFill>
          <a:blip r:embed="rId3" cstate="print"/>
          <a:srcRect/>
          <a:stretch>
            <a:fillRect/>
          </a:stretch>
        </p:blipFill>
        <p:spPr bwMode="auto">
          <a:xfrm>
            <a:off x="457200" y="1520825"/>
            <a:ext cx="8147050" cy="4892675"/>
          </a:xfrm>
          <a:prstGeom prst="rect">
            <a:avLst/>
          </a:prstGeom>
          <a:noFill/>
          <a:ln w="9525">
            <a:noFill/>
            <a:miter lim="800000"/>
            <a:headEnd/>
            <a:tailEnd/>
          </a:ln>
        </p:spPr>
      </p:pic>
      <p:sp>
        <p:nvSpPr>
          <p:cNvPr id="19465" name="Line 9"/>
          <p:cNvSpPr>
            <a:spLocks noChangeShapeType="1"/>
          </p:cNvSpPr>
          <p:nvPr/>
        </p:nvSpPr>
        <p:spPr bwMode="auto">
          <a:xfrm flipV="1">
            <a:off x="2195513" y="2781300"/>
            <a:ext cx="504825" cy="719138"/>
          </a:xfrm>
          <a:prstGeom prst="line">
            <a:avLst/>
          </a:prstGeom>
          <a:noFill/>
          <a:ln w="57150">
            <a:solidFill>
              <a:schemeClr val="tx1"/>
            </a:solidFill>
            <a:round/>
            <a:headEnd/>
            <a:tailEnd type="triangle" w="med" len="med"/>
          </a:ln>
          <a:effectLst/>
        </p:spPr>
        <p:txBody>
          <a:bodyPr/>
          <a:lstStyle/>
          <a:p>
            <a:endParaRPr lang="en-GB"/>
          </a:p>
        </p:txBody>
      </p:sp>
      <p:sp>
        <p:nvSpPr>
          <p:cNvPr id="19466" name="Rectangle 10"/>
          <p:cNvSpPr>
            <a:spLocks noGrp="1" noChangeArrowheads="1"/>
          </p:cNvSpPr>
          <p:nvPr>
            <p:ph type="title"/>
          </p:nvPr>
        </p:nvSpPr>
        <p:spPr/>
        <p:txBody>
          <a:bodyPr/>
          <a:lstStyle/>
          <a:p>
            <a:r>
              <a:rPr lang="en-GB" sz="4000"/>
              <a:t>Drop Caps in PagePlus</a:t>
            </a:r>
          </a:p>
        </p:txBody>
      </p:sp>
      <p:sp>
        <p:nvSpPr>
          <p:cNvPr id="19464" name="Text Box 8"/>
          <p:cNvSpPr txBox="1">
            <a:spLocks noChangeArrowheads="1"/>
          </p:cNvSpPr>
          <p:nvPr/>
        </p:nvSpPr>
        <p:spPr bwMode="auto">
          <a:xfrm>
            <a:off x="539750" y="3500438"/>
            <a:ext cx="2592388" cy="650875"/>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en-GB"/>
              <a:t>This is how your Drop Cap will look.</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7"/>
                                        </p:tgtEl>
                                        <p:attrNameLst>
                                          <p:attrName>style.visibility</p:attrName>
                                        </p:attrNameLst>
                                      </p:cBhvr>
                                      <p:to>
                                        <p:strVal val="visible"/>
                                      </p:to>
                                    </p:set>
                                    <p:animEffect transition="in" filter="fade">
                                      <p:cBhvr>
                                        <p:cTn id="7" dur="2000"/>
                                        <p:tgtEl>
                                          <p:spTgt spid="1946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9464"/>
                                        </p:tgtEl>
                                        <p:attrNameLst>
                                          <p:attrName>style.visibility</p:attrName>
                                        </p:attrNameLst>
                                      </p:cBhvr>
                                      <p:to>
                                        <p:strVal val="visible"/>
                                      </p:to>
                                    </p:set>
                                    <p:animEffect transition="in" filter="fade">
                                      <p:cBhvr>
                                        <p:cTn id="11" dur="2000"/>
                                        <p:tgtEl>
                                          <p:spTgt spid="19464"/>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9465"/>
                                        </p:tgtEl>
                                        <p:attrNameLst>
                                          <p:attrName>style.visibility</p:attrName>
                                        </p:attrNameLst>
                                      </p:cBhvr>
                                      <p:to>
                                        <p:strVal val="visible"/>
                                      </p:to>
                                    </p:set>
                                    <p:animEffect transition="in" filter="wipe(down)">
                                      <p:cBhvr>
                                        <p:cTn id="14" dur="2000"/>
                                        <p:tgtEl>
                                          <p:spTgt spid="19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animBg="1"/>
      <p:bldP spid="1946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5"/>
          <p:cNvPicPr>
            <a:picLocks noChangeAspect="1" noChangeArrowheads="1"/>
          </p:cNvPicPr>
          <p:nvPr/>
        </p:nvPicPr>
        <p:blipFill>
          <a:blip r:embed="rId2" cstate="print"/>
          <a:srcRect/>
          <a:stretch>
            <a:fillRect/>
          </a:stretch>
        </p:blipFill>
        <p:spPr bwMode="auto">
          <a:xfrm>
            <a:off x="3132138" y="1125538"/>
            <a:ext cx="2644775" cy="3455987"/>
          </a:xfrm>
          <a:prstGeom prst="rect">
            <a:avLst/>
          </a:prstGeom>
          <a:noFill/>
          <a:ln w="9525">
            <a:noFill/>
            <a:miter lim="800000"/>
            <a:headEnd/>
            <a:tailEnd/>
          </a:ln>
          <a:effectLst/>
        </p:spPr>
      </p:pic>
      <p:pic>
        <p:nvPicPr>
          <p:cNvPr id="53254" name="Picture 6"/>
          <p:cNvPicPr>
            <a:picLocks noChangeAspect="1" noChangeArrowheads="1"/>
          </p:cNvPicPr>
          <p:nvPr/>
        </p:nvPicPr>
        <p:blipFill>
          <a:blip r:embed="rId3" cstate="print"/>
          <a:srcRect/>
          <a:stretch>
            <a:fillRect/>
          </a:stretch>
        </p:blipFill>
        <p:spPr bwMode="auto">
          <a:xfrm>
            <a:off x="6011863" y="1125538"/>
            <a:ext cx="2578100" cy="3455987"/>
          </a:xfrm>
          <a:prstGeom prst="rect">
            <a:avLst/>
          </a:prstGeom>
          <a:noFill/>
          <a:ln w="9525">
            <a:noFill/>
            <a:miter lim="800000"/>
            <a:headEnd/>
            <a:tailEnd/>
          </a:ln>
          <a:effectLst/>
        </p:spPr>
      </p:pic>
      <p:pic>
        <p:nvPicPr>
          <p:cNvPr id="53255" name="Picture 7"/>
          <p:cNvPicPr>
            <a:picLocks noChangeAspect="1" noChangeArrowheads="1"/>
          </p:cNvPicPr>
          <p:nvPr/>
        </p:nvPicPr>
        <p:blipFill>
          <a:blip r:embed="rId4" cstate="print"/>
          <a:srcRect/>
          <a:stretch>
            <a:fillRect/>
          </a:stretch>
        </p:blipFill>
        <p:spPr bwMode="auto">
          <a:xfrm>
            <a:off x="395288" y="1125538"/>
            <a:ext cx="2525712" cy="3455987"/>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55"/>
                                        </p:tgtEl>
                                        <p:attrNameLst>
                                          <p:attrName>style.visibility</p:attrName>
                                        </p:attrNameLst>
                                      </p:cBhvr>
                                      <p:to>
                                        <p:strVal val="visible"/>
                                      </p:to>
                                    </p:set>
                                    <p:animEffect transition="in" filter="fade">
                                      <p:cBhvr>
                                        <p:cTn id="7" dur="2000"/>
                                        <p:tgtEl>
                                          <p:spTgt spid="5325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3253"/>
                                        </p:tgtEl>
                                        <p:attrNameLst>
                                          <p:attrName>style.visibility</p:attrName>
                                        </p:attrNameLst>
                                      </p:cBhvr>
                                      <p:to>
                                        <p:strVal val="visible"/>
                                      </p:to>
                                    </p:set>
                                    <p:animEffect transition="in" filter="fade">
                                      <p:cBhvr>
                                        <p:cTn id="11" dur="2000"/>
                                        <p:tgtEl>
                                          <p:spTgt spid="53253"/>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53254"/>
                                        </p:tgtEl>
                                        <p:attrNameLst>
                                          <p:attrName>style.visibility</p:attrName>
                                        </p:attrNameLst>
                                      </p:cBhvr>
                                      <p:to>
                                        <p:strVal val="visible"/>
                                      </p:to>
                                    </p:set>
                                    <p:animEffect transition="in" filter="fade">
                                      <p:cBhvr>
                                        <p:cTn id="15" dur="2000"/>
                                        <p:tgtEl>
                                          <p:spTgt spid="53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GB" sz="3600"/>
              <a:t>Readability and Legibility</a:t>
            </a:r>
          </a:p>
        </p:txBody>
      </p:sp>
      <p:sp>
        <p:nvSpPr>
          <p:cNvPr id="49155" name="Rectangle 3"/>
          <p:cNvSpPr>
            <a:spLocks noGrp="1" noChangeArrowheads="1"/>
          </p:cNvSpPr>
          <p:nvPr>
            <p:ph type="body" idx="1"/>
          </p:nvPr>
        </p:nvSpPr>
        <p:spPr/>
        <p:txBody>
          <a:bodyPr/>
          <a:lstStyle/>
          <a:p>
            <a:r>
              <a:rPr lang="en-GB" sz="2000"/>
              <a:t>Long passages composed entirely of capital letters are difficult to read because the words have similar rectangular outlines and lack ascenders and descenders.</a:t>
            </a:r>
          </a:p>
          <a:p>
            <a:r>
              <a:rPr lang="en-GB" sz="2000"/>
              <a:t>The optimum number of characters to a line is between 60 and 72. Anymore than this and the eye has problems picking up the next line. Fewer characters can interrupt the flow of reading because your head has  to constantly move back and forth from one line to the next.</a:t>
            </a:r>
          </a:p>
          <a:p>
            <a:r>
              <a:rPr lang="en-GB" sz="2000"/>
              <a:t>Different types of jobs will influence these decisions e.g. magazines have shorter measures because readers dip into articles; novels which need to cater for continuous reading will be different from adverts where impact is most important.</a:t>
            </a:r>
          </a:p>
          <a:p>
            <a:r>
              <a:rPr lang="en-GB" sz="2000"/>
              <a:t>Type size and measure also depends on how much copy there is to read. Readers can cope with small amounts of copy if the setting is smaller or on a narrower measure than the optimum.</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fade">
                                      <p:cBhvr>
                                        <p:cTn id="7" dur="2000"/>
                                        <p:tgtEl>
                                          <p:spTgt spid="4915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9155">
                                            <p:txEl>
                                              <p:pRg st="0" end="0"/>
                                            </p:txEl>
                                          </p:spTgt>
                                        </p:tgtEl>
                                        <p:attrNameLst>
                                          <p:attrName>style.visibility</p:attrName>
                                        </p:attrNameLst>
                                      </p:cBhvr>
                                      <p:to>
                                        <p:strVal val="visible"/>
                                      </p:to>
                                    </p:set>
                                    <p:anim calcmode="lin" valueType="num">
                                      <p:cBhvr>
                                        <p:cTn id="12" dur="1000" fill="hold"/>
                                        <p:tgtEl>
                                          <p:spTgt spid="49155">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49155">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4915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49155">
                                            <p:txEl>
                                              <p:pRg st="1" end="1"/>
                                            </p:txEl>
                                          </p:spTgt>
                                        </p:tgtEl>
                                        <p:attrNameLst>
                                          <p:attrName>style.visibility</p:attrName>
                                        </p:attrNameLst>
                                      </p:cBhvr>
                                      <p:to>
                                        <p:strVal val="visible"/>
                                      </p:to>
                                    </p:set>
                                    <p:anim calcmode="lin" valueType="num">
                                      <p:cBhvr>
                                        <p:cTn id="19" dur="1000" fill="hold"/>
                                        <p:tgtEl>
                                          <p:spTgt spid="49155">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49155">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4915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49155">
                                            <p:txEl>
                                              <p:pRg st="2" end="2"/>
                                            </p:txEl>
                                          </p:spTgt>
                                        </p:tgtEl>
                                        <p:attrNameLst>
                                          <p:attrName>style.visibility</p:attrName>
                                        </p:attrNameLst>
                                      </p:cBhvr>
                                      <p:to>
                                        <p:strVal val="visible"/>
                                      </p:to>
                                    </p:set>
                                    <p:anim calcmode="lin" valueType="num">
                                      <p:cBhvr>
                                        <p:cTn id="26" dur="1000" fill="hold"/>
                                        <p:tgtEl>
                                          <p:spTgt spid="49155">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49155">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4915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49155">
                                            <p:txEl>
                                              <p:pRg st="3" end="3"/>
                                            </p:txEl>
                                          </p:spTgt>
                                        </p:tgtEl>
                                        <p:attrNameLst>
                                          <p:attrName>style.visibility</p:attrName>
                                        </p:attrNameLst>
                                      </p:cBhvr>
                                      <p:to>
                                        <p:strVal val="visible"/>
                                      </p:to>
                                    </p:set>
                                    <p:anim calcmode="lin" valueType="num">
                                      <p:cBhvr>
                                        <p:cTn id="33" dur="1000" fill="hold"/>
                                        <p:tgtEl>
                                          <p:spTgt spid="49155">
                                            <p:txEl>
                                              <p:pRg st="3" end="3"/>
                                            </p:txEl>
                                          </p:spTgt>
                                        </p:tgtEl>
                                        <p:attrNameLst>
                                          <p:attrName>ppt_w</p:attrName>
                                        </p:attrNameLst>
                                      </p:cBhvr>
                                      <p:tavLst>
                                        <p:tav tm="0">
                                          <p:val>
                                            <p:strVal val="#ppt_w*0.70"/>
                                          </p:val>
                                        </p:tav>
                                        <p:tav tm="100000">
                                          <p:val>
                                            <p:strVal val="#ppt_w"/>
                                          </p:val>
                                        </p:tav>
                                      </p:tavLst>
                                    </p:anim>
                                    <p:anim calcmode="lin" valueType="num">
                                      <p:cBhvr>
                                        <p:cTn id="34" dur="1000" fill="hold"/>
                                        <p:tgtEl>
                                          <p:spTgt spid="49155">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491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GB" sz="3600"/>
              <a:t>Typefaces or Fonts Recap</a:t>
            </a:r>
          </a:p>
        </p:txBody>
      </p:sp>
      <p:sp>
        <p:nvSpPr>
          <p:cNvPr id="51203" name="Rectangle 3"/>
          <p:cNvSpPr>
            <a:spLocks noGrp="1" noChangeArrowheads="1"/>
          </p:cNvSpPr>
          <p:nvPr>
            <p:ph type="body" idx="1"/>
          </p:nvPr>
        </p:nvSpPr>
        <p:spPr/>
        <p:txBody>
          <a:bodyPr/>
          <a:lstStyle/>
          <a:p>
            <a:r>
              <a:rPr lang="en-GB" sz="2000"/>
              <a:t>Sans serif fonts with their simple structure are used for road signage. Sans serif is also ideal when type has to be small, as in some diagrams and maps.</a:t>
            </a:r>
          </a:p>
          <a:p>
            <a:r>
              <a:rPr lang="en-GB" sz="2000"/>
              <a:t>Subject matter can influence your choice: Caslon and Baskerville are classical English, Garamond is French, Goudy is American, Bodoni is Italian.</a:t>
            </a:r>
          </a:p>
          <a:p>
            <a:r>
              <a:rPr lang="en-GB" sz="2000"/>
              <a:t>Sans serif and slab serif faces are more authoritative. These are also good fonts to use if you are reversing out type or printing on to tints in small sizes.</a:t>
            </a:r>
          </a:p>
          <a:p>
            <a:r>
              <a:rPr lang="en-GB" sz="2000"/>
              <a:t>Serif fonts have elegance and a more subtle approach.</a:t>
            </a:r>
          </a:p>
          <a:p>
            <a:r>
              <a:rPr lang="en-GB" sz="2000"/>
              <a:t>Do not use too many different fonts in your main copy (no more than three) and try to use fonts that complement one another and are from the same family. Main copy containing a hairline serif, a slab serif and a sans serif is likely to look ugly and cluttered, especially if there are large differences in x-height..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fade">
                                      <p:cBhvr>
                                        <p:cTn id="7" dur="2000"/>
                                        <p:tgtEl>
                                          <p:spTgt spid="5120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anim calcmode="lin" valueType="num">
                                      <p:cBhvr>
                                        <p:cTn id="12" dur="1000" fill="hold"/>
                                        <p:tgtEl>
                                          <p:spTgt spid="5120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5120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5120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51203">
                                            <p:txEl>
                                              <p:pRg st="1" end="1"/>
                                            </p:txEl>
                                          </p:spTgt>
                                        </p:tgtEl>
                                        <p:attrNameLst>
                                          <p:attrName>style.visibility</p:attrName>
                                        </p:attrNameLst>
                                      </p:cBhvr>
                                      <p:to>
                                        <p:strVal val="visible"/>
                                      </p:to>
                                    </p:set>
                                    <p:anim calcmode="lin" valueType="num">
                                      <p:cBhvr>
                                        <p:cTn id="19" dur="1000" fill="hold"/>
                                        <p:tgtEl>
                                          <p:spTgt spid="5120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5120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5120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51203">
                                            <p:txEl>
                                              <p:pRg st="2" end="2"/>
                                            </p:txEl>
                                          </p:spTgt>
                                        </p:tgtEl>
                                        <p:attrNameLst>
                                          <p:attrName>style.visibility</p:attrName>
                                        </p:attrNameLst>
                                      </p:cBhvr>
                                      <p:to>
                                        <p:strVal val="visible"/>
                                      </p:to>
                                    </p:set>
                                    <p:anim calcmode="lin" valueType="num">
                                      <p:cBhvr>
                                        <p:cTn id="26" dur="1000" fill="hold"/>
                                        <p:tgtEl>
                                          <p:spTgt spid="51203">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51203">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5120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51203">
                                            <p:txEl>
                                              <p:pRg st="3" end="3"/>
                                            </p:txEl>
                                          </p:spTgt>
                                        </p:tgtEl>
                                        <p:attrNameLst>
                                          <p:attrName>style.visibility</p:attrName>
                                        </p:attrNameLst>
                                      </p:cBhvr>
                                      <p:to>
                                        <p:strVal val="visible"/>
                                      </p:to>
                                    </p:set>
                                    <p:anim calcmode="lin" valueType="num">
                                      <p:cBhvr>
                                        <p:cTn id="33" dur="1000" fill="hold"/>
                                        <p:tgtEl>
                                          <p:spTgt spid="51203">
                                            <p:txEl>
                                              <p:pRg st="3" end="3"/>
                                            </p:txEl>
                                          </p:spTgt>
                                        </p:tgtEl>
                                        <p:attrNameLst>
                                          <p:attrName>ppt_w</p:attrName>
                                        </p:attrNameLst>
                                      </p:cBhvr>
                                      <p:tavLst>
                                        <p:tav tm="0">
                                          <p:val>
                                            <p:strVal val="#ppt_w*0.70"/>
                                          </p:val>
                                        </p:tav>
                                        <p:tav tm="100000">
                                          <p:val>
                                            <p:strVal val="#ppt_w"/>
                                          </p:val>
                                        </p:tav>
                                      </p:tavLst>
                                    </p:anim>
                                    <p:anim calcmode="lin" valueType="num">
                                      <p:cBhvr>
                                        <p:cTn id="34" dur="1000" fill="hold"/>
                                        <p:tgtEl>
                                          <p:spTgt spid="51203">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5120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51203">
                                            <p:txEl>
                                              <p:pRg st="4" end="4"/>
                                            </p:txEl>
                                          </p:spTgt>
                                        </p:tgtEl>
                                        <p:attrNameLst>
                                          <p:attrName>style.visibility</p:attrName>
                                        </p:attrNameLst>
                                      </p:cBhvr>
                                      <p:to>
                                        <p:strVal val="visible"/>
                                      </p:to>
                                    </p:set>
                                    <p:anim calcmode="lin" valueType="num">
                                      <p:cBhvr>
                                        <p:cTn id="40" dur="1000" fill="hold"/>
                                        <p:tgtEl>
                                          <p:spTgt spid="51203">
                                            <p:txEl>
                                              <p:pRg st="4" end="4"/>
                                            </p:txEl>
                                          </p:spTgt>
                                        </p:tgtEl>
                                        <p:attrNameLst>
                                          <p:attrName>ppt_w</p:attrName>
                                        </p:attrNameLst>
                                      </p:cBhvr>
                                      <p:tavLst>
                                        <p:tav tm="0">
                                          <p:val>
                                            <p:strVal val="#ppt_w*0.70"/>
                                          </p:val>
                                        </p:tav>
                                        <p:tav tm="100000">
                                          <p:val>
                                            <p:strVal val="#ppt_w"/>
                                          </p:val>
                                        </p:tav>
                                      </p:tavLst>
                                    </p:anim>
                                    <p:anim calcmode="lin" valueType="num">
                                      <p:cBhvr>
                                        <p:cTn id="41" dur="1000" fill="hold"/>
                                        <p:tgtEl>
                                          <p:spTgt spid="51203">
                                            <p:txEl>
                                              <p:pRg st="4" end="4"/>
                                            </p:txEl>
                                          </p:spTgt>
                                        </p:tgtEl>
                                        <p:attrNameLst>
                                          <p:attrName>ppt_h</p:attrName>
                                        </p:attrNameLst>
                                      </p:cBhvr>
                                      <p:tavLst>
                                        <p:tav tm="0">
                                          <p:val>
                                            <p:strVal val="#ppt_h"/>
                                          </p:val>
                                        </p:tav>
                                        <p:tav tm="100000">
                                          <p:val>
                                            <p:strVal val="#ppt_h"/>
                                          </p:val>
                                        </p:tav>
                                      </p:tavLst>
                                    </p:anim>
                                    <p:animEffect transition="in" filter="fade">
                                      <p:cBhvr>
                                        <p:cTn id="42" dur="1000"/>
                                        <p:tgtEl>
                                          <p:spTgt spid="512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4"/>
          <p:cNvSpPr txBox="1">
            <a:spLocks noChangeArrowheads="1"/>
          </p:cNvSpPr>
          <p:nvPr/>
        </p:nvSpPr>
        <p:spPr bwMode="auto">
          <a:xfrm>
            <a:off x="323850" y="1125538"/>
            <a:ext cx="8135938" cy="366712"/>
          </a:xfrm>
          <a:prstGeom prst="rect">
            <a:avLst/>
          </a:prstGeom>
          <a:noFill/>
          <a:ln w="9525">
            <a:noFill/>
            <a:miter lim="800000"/>
            <a:headEnd/>
            <a:tailEnd/>
          </a:ln>
          <a:effectLst/>
        </p:spPr>
        <p:txBody>
          <a:bodyPr>
            <a:spAutoFit/>
          </a:bodyPr>
          <a:lstStyle/>
          <a:p>
            <a:pPr>
              <a:spcBef>
                <a:spcPct val="50000"/>
              </a:spcBef>
            </a:pPr>
            <a:endParaRPr lang="en-US"/>
          </a:p>
        </p:txBody>
      </p:sp>
      <p:sp>
        <p:nvSpPr>
          <p:cNvPr id="26630" name="Line 6"/>
          <p:cNvSpPr>
            <a:spLocks noChangeShapeType="1"/>
          </p:cNvSpPr>
          <p:nvPr/>
        </p:nvSpPr>
        <p:spPr bwMode="auto">
          <a:xfrm>
            <a:off x="0" y="2420938"/>
            <a:ext cx="6877050" cy="0"/>
          </a:xfrm>
          <a:prstGeom prst="line">
            <a:avLst/>
          </a:prstGeom>
          <a:noFill/>
          <a:ln w="28575">
            <a:solidFill>
              <a:srgbClr val="FF9933"/>
            </a:solidFill>
            <a:round/>
            <a:headEnd/>
            <a:tailEnd/>
          </a:ln>
          <a:effectLst/>
        </p:spPr>
        <p:txBody>
          <a:bodyPr/>
          <a:lstStyle/>
          <a:p>
            <a:endParaRPr lang="en-GB"/>
          </a:p>
        </p:txBody>
      </p:sp>
      <p:sp>
        <p:nvSpPr>
          <p:cNvPr id="26629" name="Text Box 5"/>
          <p:cNvSpPr txBox="1">
            <a:spLocks noChangeArrowheads="1"/>
          </p:cNvSpPr>
          <p:nvPr/>
        </p:nvSpPr>
        <p:spPr bwMode="auto">
          <a:xfrm>
            <a:off x="323850" y="765175"/>
            <a:ext cx="7127875" cy="2255838"/>
          </a:xfrm>
          <a:prstGeom prst="rect">
            <a:avLst/>
          </a:prstGeom>
          <a:noFill/>
          <a:ln w="9525">
            <a:noFill/>
            <a:miter lim="800000"/>
            <a:headEnd/>
            <a:tailEnd/>
          </a:ln>
          <a:effectLst/>
        </p:spPr>
        <p:txBody>
          <a:bodyPr>
            <a:spAutoFit/>
          </a:bodyPr>
          <a:lstStyle/>
          <a:p>
            <a:pPr>
              <a:spcBef>
                <a:spcPct val="50000"/>
              </a:spcBef>
            </a:pPr>
            <a:r>
              <a:rPr lang="en-GB" sz="14200">
                <a:latin typeface="Times New Roman" pitchFamily="18" charset="0"/>
              </a:rPr>
              <a:t>x </a:t>
            </a:r>
            <a:r>
              <a:rPr lang="en-GB" sz="14200">
                <a:latin typeface="Industrial736 BT" pitchFamily="18" charset="0"/>
              </a:rPr>
              <a:t>x </a:t>
            </a:r>
            <a:r>
              <a:rPr lang="en-GB" sz="14200">
                <a:latin typeface="BacktalkSerif BTN" pitchFamily="18" charset="0"/>
              </a:rPr>
              <a:t>x </a:t>
            </a:r>
            <a:r>
              <a:rPr lang="en-GB" sz="14200"/>
              <a:t>x </a:t>
            </a:r>
            <a:r>
              <a:rPr lang="en-GB" sz="14200">
                <a:latin typeface="Village" pitchFamily="82" charset="0"/>
              </a:rPr>
              <a:t>x</a:t>
            </a:r>
            <a:r>
              <a:rPr lang="en-GB" sz="14000">
                <a:latin typeface="BacktalkSerif BTN" pitchFamily="18" charset="0"/>
              </a:rPr>
              <a:t> </a:t>
            </a:r>
            <a:endParaRPr lang="en-GB" sz="14000"/>
          </a:p>
        </p:txBody>
      </p:sp>
      <p:sp>
        <p:nvSpPr>
          <p:cNvPr id="26631" name="Text Box 7"/>
          <p:cNvSpPr txBox="1">
            <a:spLocks noChangeArrowheads="1"/>
          </p:cNvSpPr>
          <p:nvPr/>
        </p:nvSpPr>
        <p:spPr bwMode="auto">
          <a:xfrm>
            <a:off x="250825" y="3068638"/>
            <a:ext cx="1225550" cy="366712"/>
          </a:xfrm>
          <a:prstGeom prst="rect">
            <a:avLst/>
          </a:prstGeom>
          <a:noFill/>
          <a:ln w="9525">
            <a:noFill/>
            <a:miter lim="800000"/>
            <a:headEnd/>
            <a:tailEnd/>
          </a:ln>
          <a:effectLst/>
        </p:spPr>
        <p:txBody>
          <a:bodyPr>
            <a:spAutoFit/>
          </a:bodyPr>
          <a:lstStyle/>
          <a:p>
            <a:pPr>
              <a:spcBef>
                <a:spcPct val="50000"/>
              </a:spcBef>
            </a:pPr>
            <a:endParaRPr lang="en-US"/>
          </a:p>
        </p:txBody>
      </p:sp>
      <p:sp>
        <p:nvSpPr>
          <p:cNvPr id="26633" name="Text Box 9"/>
          <p:cNvSpPr txBox="1">
            <a:spLocks noChangeArrowheads="1"/>
          </p:cNvSpPr>
          <p:nvPr/>
        </p:nvSpPr>
        <p:spPr bwMode="auto">
          <a:xfrm>
            <a:off x="323850" y="2781300"/>
            <a:ext cx="1152525" cy="457200"/>
          </a:xfrm>
          <a:prstGeom prst="rect">
            <a:avLst/>
          </a:prstGeom>
          <a:noFill/>
          <a:ln w="9525">
            <a:noFill/>
            <a:miter lim="800000"/>
            <a:headEnd/>
            <a:tailEnd/>
          </a:ln>
          <a:effectLst/>
        </p:spPr>
        <p:txBody>
          <a:bodyPr>
            <a:spAutoFit/>
          </a:bodyPr>
          <a:lstStyle/>
          <a:p>
            <a:pPr>
              <a:spcBef>
                <a:spcPct val="50000"/>
              </a:spcBef>
            </a:pPr>
            <a:r>
              <a:rPr lang="en-GB" sz="1200" b="1">
                <a:solidFill>
                  <a:schemeClr val="bg1"/>
                </a:solidFill>
              </a:rPr>
              <a:t>Times New Roman</a:t>
            </a:r>
          </a:p>
        </p:txBody>
      </p:sp>
      <p:sp>
        <p:nvSpPr>
          <p:cNvPr id="26634" name="Text Box 10"/>
          <p:cNvSpPr txBox="1">
            <a:spLocks noChangeArrowheads="1"/>
          </p:cNvSpPr>
          <p:nvPr/>
        </p:nvSpPr>
        <p:spPr bwMode="auto">
          <a:xfrm>
            <a:off x="1763713" y="2781300"/>
            <a:ext cx="1152525" cy="457200"/>
          </a:xfrm>
          <a:prstGeom prst="rect">
            <a:avLst/>
          </a:prstGeom>
          <a:noFill/>
          <a:ln w="9525">
            <a:noFill/>
            <a:miter lim="800000"/>
            <a:headEnd/>
            <a:tailEnd/>
          </a:ln>
          <a:effectLst/>
        </p:spPr>
        <p:txBody>
          <a:bodyPr>
            <a:spAutoFit/>
          </a:bodyPr>
          <a:lstStyle/>
          <a:p>
            <a:pPr>
              <a:spcBef>
                <a:spcPct val="50000"/>
              </a:spcBef>
            </a:pPr>
            <a:r>
              <a:rPr lang="en-GB" sz="1200" b="1">
                <a:solidFill>
                  <a:schemeClr val="bg1"/>
                </a:solidFill>
              </a:rPr>
              <a:t>Industrial 736 BT</a:t>
            </a:r>
          </a:p>
        </p:txBody>
      </p:sp>
      <p:sp>
        <p:nvSpPr>
          <p:cNvPr id="26635" name="Text Box 11"/>
          <p:cNvSpPr txBox="1">
            <a:spLocks noChangeArrowheads="1"/>
          </p:cNvSpPr>
          <p:nvPr/>
        </p:nvSpPr>
        <p:spPr bwMode="auto">
          <a:xfrm>
            <a:off x="2916238" y="2781300"/>
            <a:ext cx="1152525" cy="457200"/>
          </a:xfrm>
          <a:prstGeom prst="rect">
            <a:avLst/>
          </a:prstGeom>
          <a:noFill/>
          <a:ln w="9525">
            <a:noFill/>
            <a:miter lim="800000"/>
            <a:headEnd/>
            <a:tailEnd/>
          </a:ln>
          <a:effectLst/>
        </p:spPr>
        <p:txBody>
          <a:bodyPr>
            <a:spAutoFit/>
          </a:bodyPr>
          <a:lstStyle/>
          <a:p>
            <a:pPr>
              <a:spcBef>
                <a:spcPct val="50000"/>
              </a:spcBef>
            </a:pPr>
            <a:r>
              <a:rPr lang="en-GB" sz="1200" b="1">
                <a:solidFill>
                  <a:schemeClr val="bg1"/>
                </a:solidFill>
              </a:rPr>
              <a:t>BacktalkSerif BTN</a:t>
            </a:r>
          </a:p>
        </p:txBody>
      </p:sp>
      <p:sp>
        <p:nvSpPr>
          <p:cNvPr id="26636" name="Text Box 12"/>
          <p:cNvSpPr txBox="1">
            <a:spLocks noChangeArrowheads="1"/>
          </p:cNvSpPr>
          <p:nvPr/>
        </p:nvSpPr>
        <p:spPr bwMode="auto">
          <a:xfrm>
            <a:off x="4572000" y="2781300"/>
            <a:ext cx="576263" cy="274638"/>
          </a:xfrm>
          <a:prstGeom prst="rect">
            <a:avLst/>
          </a:prstGeom>
          <a:noFill/>
          <a:ln w="9525">
            <a:noFill/>
            <a:miter lim="800000"/>
            <a:headEnd/>
            <a:tailEnd/>
          </a:ln>
          <a:effectLst/>
        </p:spPr>
        <p:txBody>
          <a:bodyPr>
            <a:spAutoFit/>
          </a:bodyPr>
          <a:lstStyle/>
          <a:p>
            <a:pPr>
              <a:spcBef>
                <a:spcPct val="50000"/>
              </a:spcBef>
            </a:pPr>
            <a:r>
              <a:rPr lang="en-GB" sz="1200" b="1">
                <a:solidFill>
                  <a:schemeClr val="bg1"/>
                </a:solidFill>
              </a:rPr>
              <a:t>Arial</a:t>
            </a:r>
          </a:p>
        </p:txBody>
      </p:sp>
      <p:sp>
        <p:nvSpPr>
          <p:cNvPr id="26637" name="Text Box 13"/>
          <p:cNvSpPr txBox="1">
            <a:spLocks noChangeArrowheads="1"/>
          </p:cNvSpPr>
          <p:nvPr/>
        </p:nvSpPr>
        <p:spPr bwMode="auto">
          <a:xfrm>
            <a:off x="5724525" y="2781300"/>
            <a:ext cx="1223963" cy="274638"/>
          </a:xfrm>
          <a:prstGeom prst="rect">
            <a:avLst/>
          </a:prstGeom>
          <a:noFill/>
          <a:ln w="9525">
            <a:noFill/>
            <a:miter lim="800000"/>
            <a:headEnd/>
            <a:tailEnd/>
          </a:ln>
          <a:effectLst/>
        </p:spPr>
        <p:txBody>
          <a:bodyPr>
            <a:spAutoFit/>
          </a:bodyPr>
          <a:lstStyle/>
          <a:p>
            <a:pPr>
              <a:spcBef>
                <a:spcPct val="50000"/>
              </a:spcBef>
            </a:pPr>
            <a:r>
              <a:rPr lang="en-GB" sz="1200" b="1">
                <a:solidFill>
                  <a:schemeClr val="bg1"/>
                </a:solidFill>
              </a:rPr>
              <a:t>Village Plain</a:t>
            </a:r>
          </a:p>
        </p:txBody>
      </p:sp>
      <p:sp>
        <p:nvSpPr>
          <p:cNvPr id="26639" name="Line 15"/>
          <p:cNvSpPr>
            <a:spLocks noChangeShapeType="1"/>
          </p:cNvSpPr>
          <p:nvPr/>
        </p:nvSpPr>
        <p:spPr bwMode="auto">
          <a:xfrm>
            <a:off x="0" y="5445125"/>
            <a:ext cx="6011863" cy="0"/>
          </a:xfrm>
          <a:prstGeom prst="line">
            <a:avLst/>
          </a:prstGeom>
          <a:noFill/>
          <a:ln w="28575">
            <a:solidFill>
              <a:srgbClr val="FF9933"/>
            </a:solidFill>
            <a:round/>
            <a:headEnd/>
            <a:tailEnd/>
          </a:ln>
          <a:effectLst/>
        </p:spPr>
        <p:txBody>
          <a:bodyPr/>
          <a:lstStyle/>
          <a:p>
            <a:endParaRPr lang="en-GB"/>
          </a:p>
        </p:txBody>
      </p:sp>
      <p:sp>
        <p:nvSpPr>
          <p:cNvPr id="26638" name="Text Box 14"/>
          <p:cNvSpPr txBox="1">
            <a:spLocks noChangeArrowheads="1"/>
          </p:cNvSpPr>
          <p:nvPr/>
        </p:nvSpPr>
        <p:spPr bwMode="auto">
          <a:xfrm>
            <a:off x="395288" y="3573463"/>
            <a:ext cx="5832475" cy="2378075"/>
          </a:xfrm>
          <a:prstGeom prst="rect">
            <a:avLst/>
          </a:prstGeom>
          <a:noFill/>
          <a:ln w="9525">
            <a:noFill/>
            <a:miter lim="800000"/>
            <a:headEnd/>
            <a:tailEnd/>
          </a:ln>
          <a:effectLst/>
        </p:spPr>
        <p:txBody>
          <a:bodyPr>
            <a:spAutoFit/>
          </a:bodyPr>
          <a:lstStyle/>
          <a:p>
            <a:pPr>
              <a:spcBef>
                <a:spcPct val="50000"/>
              </a:spcBef>
            </a:pPr>
            <a:r>
              <a:rPr lang="en-GB" sz="12000">
                <a:latin typeface="Times New Roman" pitchFamily="18" charset="0"/>
              </a:rPr>
              <a:t>o </a:t>
            </a:r>
            <a:r>
              <a:rPr lang="en-GB" sz="12000">
                <a:latin typeface="Industrial736 BT" pitchFamily="18" charset="0"/>
              </a:rPr>
              <a:t>o </a:t>
            </a:r>
            <a:r>
              <a:rPr lang="en-GB" sz="12000">
                <a:latin typeface="BacktalkSerif BTN" pitchFamily="18" charset="0"/>
              </a:rPr>
              <a:t>o </a:t>
            </a:r>
            <a:r>
              <a:rPr lang="en-GB" sz="12000"/>
              <a:t>o </a:t>
            </a:r>
            <a:r>
              <a:rPr lang="en-GB" sz="12000">
                <a:latin typeface="Calligraph421 BT" pitchFamily="66" charset="0"/>
              </a:rPr>
              <a:t>o</a:t>
            </a:r>
            <a:r>
              <a:rPr lang="en-GB" sz="15000">
                <a:latin typeface="BacktalkSerif BTN" pitchFamily="18" charset="0"/>
              </a:rPr>
              <a:t> </a:t>
            </a:r>
            <a:endParaRPr lang="en-GB"/>
          </a:p>
        </p:txBody>
      </p:sp>
      <p:sp>
        <p:nvSpPr>
          <p:cNvPr id="26640" name="Text Box 16"/>
          <p:cNvSpPr txBox="1">
            <a:spLocks noChangeArrowheads="1"/>
          </p:cNvSpPr>
          <p:nvPr/>
        </p:nvSpPr>
        <p:spPr bwMode="auto">
          <a:xfrm rot="-5400000">
            <a:off x="-187325" y="582613"/>
            <a:ext cx="1439863" cy="274637"/>
          </a:xfrm>
          <a:prstGeom prst="rect">
            <a:avLst/>
          </a:prstGeom>
          <a:noFill/>
          <a:ln w="9525">
            <a:noFill/>
            <a:miter lim="800000"/>
            <a:headEnd/>
            <a:tailEnd/>
          </a:ln>
          <a:effectLst/>
        </p:spPr>
        <p:txBody>
          <a:bodyPr>
            <a:spAutoFit/>
          </a:bodyPr>
          <a:lstStyle/>
          <a:p>
            <a:pPr>
              <a:spcBef>
                <a:spcPct val="50000"/>
              </a:spcBef>
            </a:pPr>
            <a:r>
              <a:rPr lang="en-GB" sz="1200">
                <a:solidFill>
                  <a:schemeClr val="bg2"/>
                </a:solidFill>
              </a:rPr>
              <a:t>Bracketed Serif</a:t>
            </a:r>
          </a:p>
        </p:txBody>
      </p:sp>
      <p:sp>
        <p:nvSpPr>
          <p:cNvPr id="26641" name="Text Box 17"/>
          <p:cNvSpPr txBox="1">
            <a:spLocks noChangeArrowheads="1"/>
          </p:cNvSpPr>
          <p:nvPr/>
        </p:nvSpPr>
        <p:spPr bwMode="auto">
          <a:xfrm rot="-5400000">
            <a:off x="1036637" y="582613"/>
            <a:ext cx="1439863" cy="274638"/>
          </a:xfrm>
          <a:prstGeom prst="rect">
            <a:avLst/>
          </a:prstGeom>
          <a:noFill/>
          <a:ln w="9525">
            <a:noFill/>
            <a:miter lim="800000"/>
            <a:headEnd/>
            <a:tailEnd/>
          </a:ln>
          <a:effectLst/>
        </p:spPr>
        <p:txBody>
          <a:bodyPr>
            <a:spAutoFit/>
          </a:bodyPr>
          <a:lstStyle/>
          <a:p>
            <a:pPr>
              <a:spcBef>
                <a:spcPct val="50000"/>
              </a:spcBef>
            </a:pPr>
            <a:r>
              <a:rPr lang="en-GB" sz="1200">
                <a:solidFill>
                  <a:schemeClr val="bg2"/>
                </a:solidFill>
              </a:rPr>
              <a:t>Hairline Serif</a:t>
            </a:r>
          </a:p>
        </p:txBody>
      </p:sp>
      <p:sp>
        <p:nvSpPr>
          <p:cNvPr id="26644" name="Text Box 20"/>
          <p:cNvSpPr txBox="1">
            <a:spLocks noChangeArrowheads="1"/>
          </p:cNvSpPr>
          <p:nvPr/>
        </p:nvSpPr>
        <p:spPr bwMode="auto">
          <a:xfrm rot="-5400000">
            <a:off x="2333625" y="582613"/>
            <a:ext cx="1439863" cy="274637"/>
          </a:xfrm>
          <a:prstGeom prst="rect">
            <a:avLst/>
          </a:prstGeom>
          <a:noFill/>
          <a:ln w="9525">
            <a:noFill/>
            <a:miter lim="800000"/>
            <a:headEnd/>
            <a:tailEnd/>
          </a:ln>
          <a:effectLst/>
        </p:spPr>
        <p:txBody>
          <a:bodyPr>
            <a:spAutoFit/>
          </a:bodyPr>
          <a:lstStyle/>
          <a:p>
            <a:pPr>
              <a:spcBef>
                <a:spcPct val="50000"/>
              </a:spcBef>
            </a:pPr>
            <a:r>
              <a:rPr lang="en-GB" sz="1200">
                <a:solidFill>
                  <a:schemeClr val="bg2"/>
                </a:solidFill>
              </a:rPr>
              <a:t>Slab Serif</a:t>
            </a:r>
          </a:p>
        </p:txBody>
      </p:sp>
      <p:sp>
        <p:nvSpPr>
          <p:cNvPr id="26645" name="Text Box 21"/>
          <p:cNvSpPr txBox="1">
            <a:spLocks noChangeArrowheads="1"/>
          </p:cNvSpPr>
          <p:nvPr/>
        </p:nvSpPr>
        <p:spPr bwMode="auto">
          <a:xfrm rot="-5400000">
            <a:off x="3773487" y="582613"/>
            <a:ext cx="1439863" cy="274638"/>
          </a:xfrm>
          <a:prstGeom prst="rect">
            <a:avLst/>
          </a:prstGeom>
          <a:noFill/>
          <a:ln w="9525">
            <a:noFill/>
            <a:miter lim="800000"/>
            <a:headEnd/>
            <a:tailEnd/>
          </a:ln>
          <a:effectLst/>
        </p:spPr>
        <p:txBody>
          <a:bodyPr>
            <a:spAutoFit/>
          </a:bodyPr>
          <a:lstStyle/>
          <a:p>
            <a:pPr>
              <a:spcBef>
                <a:spcPct val="50000"/>
              </a:spcBef>
            </a:pPr>
            <a:r>
              <a:rPr lang="en-GB" sz="1200">
                <a:solidFill>
                  <a:schemeClr val="bg2"/>
                </a:solidFill>
              </a:rPr>
              <a:t>Sans Serif</a:t>
            </a:r>
          </a:p>
        </p:txBody>
      </p:sp>
      <p:sp>
        <p:nvSpPr>
          <p:cNvPr id="26646" name="Text Box 22"/>
          <p:cNvSpPr txBox="1">
            <a:spLocks noChangeArrowheads="1"/>
          </p:cNvSpPr>
          <p:nvPr/>
        </p:nvSpPr>
        <p:spPr bwMode="auto">
          <a:xfrm rot="-5400000">
            <a:off x="5213350" y="582613"/>
            <a:ext cx="1439863" cy="274637"/>
          </a:xfrm>
          <a:prstGeom prst="rect">
            <a:avLst/>
          </a:prstGeom>
          <a:noFill/>
          <a:ln w="9525">
            <a:noFill/>
            <a:miter lim="800000"/>
            <a:headEnd/>
            <a:tailEnd/>
          </a:ln>
          <a:effectLst/>
        </p:spPr>
        <p:txBody>
          <a:bodyPr>
            <a:spAutoFit/>
          </a:bodyPr>
          <a:lstStyle/>
          <a:p>
            <a:pPr>
              <a:spcBef>
                <a:spcPct val="50000"/>
              </a:spcBef>
            </a:pPr>
            <a:r>
              <a:rPr lang="en-GB" sz="1200">
                <a:solidFill>
                  <a:schemeClr val="bg2"/>
                </a:solidFill>
              </a:rPr>
              <a:t>Semi Serif</a:t>
            </a:r>
          </a:p>
        </p:txBody>
      </p:sp>
      <p:sp>
        <p:nvSpPr>
          <p:cNvPr id="26649" name="Text Box 25"/>
          <p:cNvSpPr txBox="1">
            <a:spLocks noChangeArrowheads="1"/>
          </p:cNvSpPr>
          <p:nvPr/>
        </p:nvSpPr>
        <p:spPr bwMode="auto">
          <a:xfrm>
            <a:off x="6877050" y="476250"/>
            <a:ext cx="2016125"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26650" name="Text Box 26"/>
          <p:cNvSpPr txBox="1">
            <a:spLocks noChangeArrowheads="1"/>
          </p:cNvSpPr>
          <p:nvPr/>
        </p:nvSpPr>
        <p:spPr bwMode="auto">
          <a:xfrm>
            <a:off x="250825" y="3284538"/>
            <a:ext cx="3960813" cy="825500"/>
          </a:xfrm>
          <a:prstGeom prst="rect">
            <a:avLst/>
          </a:prstGeom>
          <a:noFill/>
          <a:ln w="9525">
            <a:noFill/>
            <a:miter lim="800000"/>
            <a:headEnd/>
            <a:tailEnd/>
          </a:ln>
          <a:effectLst/>
        </p:spPr>
        <p:txBody>
          <a:bodyPr>
            <a:spAutoFit/>
          </a:bodyPr>
          <a:lstStyle/>
          <a:p>
            <a:pPr>
              <a:spcBef>
                <a:spcPct val="50000"/>
              </a:spcBef>
            </a:pPr>
            <a:r>
              <a:rPr lang="en-GB" sz="1600" b="1"/>
              <a:t>Serif letters </a:t>
            </a:r>
            <a:r>
              <a:rPr lang="en-GB" sz="1600"/>
              <a:t>There are general groups of serifs: bracketed, hairline, slab or slab bracket.</a:t>
            </a:r>
            <a:endParaRPr lang="en-GB" sz="1600" b="1"/>
          </a:p>
        </p:txBody>
      </p:sp>
      <p:sp>
        <p:nvSpPr>
          <p:cNvPr id="26651" name="Text Box 27"/>
          <p:cNvSpPr txBox="1">
            <a:spLocks noChangeArrowheads="1"/>
          </p:cNvSpPr>
          <p:nvPr/>
        </p:nvSpPr>
        <p:spPr bwMode="auto">
          <a:xfrm>
            <a:off x="6877050" y="404813"/>
            <a:ext cx="2016125" cy="3270250"/>
          </a:xfrm>
          <a:prstGeom prst="rect">
            <a:avLst/>
          </a:prstGeom>
          <a:noFill/>
          <a:ln w="9525">
            <a:noFill/>
            <a:miter lim="800000"/>
            <a:headEnd/>
            <a:tailEnd/>
          </a:ln>
          <a:effectLst/>
        </p:spPr>
        <p:txBody>
          <a:bodyPr>
            <a:spAutoFit/>
          </a:bodyPr>
          <a:lstStyle/>
          <a:p>
            <a:pPr>
              <a:spcBef>
                <a:spcPct val="50000"/>
              </a:spcBef>
            </a:pPr>
            <a:r>
              <a:rPr lang="en-GB" sz="1600" b="1"/>
              <a:t>Sans Serif &amp; Semi Serif letters </a:t>
            </a:r>
            <a:r>
              <a:rPr lang="en-GB" sz="1600"/>
              <a:t>Debate</a:t>
            </a:r>
            <a:r>
              <a:rPr lang="en-GB" sz="1600" b="1"/>
              <a:t> </a:t>
            </a:r>
            <a:r>
              <a:rPr lang="en-GB" sz="1600"/>
              <a:t>continues as to whether sans is harder to read as text copy than serif faces. Digital typographers have begun to negate such categories by introducing forms like semi serif and mix.</a:t>
            </a:r>
          </a:p>
        </p:txBody>
      </p:sp>
      <p:sp>
        <p:nvSpPr>
          <p:cNvPr id="26652" name="Text Box 28"/>
          <p:cNvSpPr txBox="1">
            <a:spLocks noChangeArrowheads="1"/>
          </p:cNvSpPr>
          <p:nvPr/>
        </p:nvSpPr>
        <p:spPr bwMode="auto">
          <a:xfrm>
            <a:off x="6156325" y="4365625"/>
            <a:ext cx="2771775" cy="1925638"/>
          </a:xfrm>
          <a:prstGeom prst="rect">
            <a:avLst/>
          </a:prstGeom>
          <a:noFill/>
          <a:ln w="9525">
            <a:noFill/>
            <a:miter lim="800000"/>
            <a:headEnd/>
            <a:tailEnd/>
          </a:ln>
          <a:effectLst/>
        </p:spPr>
        <p:txBody>
          <a:bodyPr>
            <a:spAutoFit/>
          </a:bodyPr>
          <a:lstStyle/>
          <a:p>
            <a:pPr>
              <a:spcBef>
                <a:spcPct val="50000"/>
              </a:spcBef>
            </a:pPr>
            <a:r>
              <a:rPr lang="en-GB" sz="1600" b="1"/>
              <a:t>Counters </a:t>
            </a:r>
            <a:r>
              <a:rPr lang="en-GB" sz="1600"/>
              <a:t>The counter is the space enclosed within a character. It will vary in size between typefaces.</a:t>
            </a:r>
          </a:p>
          <a:p>
            <a:pPr>
              <a:spcBef>
                <a:spcPct val="50000"/>
              </a:spcBef>
            </a:pPr>
            <a:r>
              <a:rPr lang="en-GB" sz="1600"/>
              <a:t>Type with small counters tends to look darker on the page.</a:t>
            </a:r>
            <a:endParaRPr lang="en-GB" sz="1600" b="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wipe(left)">
                                      <p:cBhvr>
                                        <p:cTn id="7" dur="2000"/>
                                        <p:tgtEl>
                                          <p:spTgt spid="26630"/>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6629"/>
                                        </p:tgtEl>
                                        <p:attrNameLst>
                                          <p:attrName>style.visibility</p:attrName>
                                        </p:attrNameLst>
                                      </p:cBhvr>
                                      <p:to>
                                        <p:strVal val="visible"/>
                                      </p:to>
                                    </p:set>
                                    <p:animEffect transition="in" filter="wipe(left)">
                                      <p:cBhvr>
                                        <p:cTn id="11" dur="1000"/>
                                        <p:tgtEl>
                                          <p:spTgt spid="26629"/>
                                        </p:tgtEl>
                                      </p:cBhvr>
                                    </p:animEffect>
                                  </p:childTnLst>
                                </p:cTn>
                              </p:par>
                            </p:childTnLst>
                          </p:cTn>
                        </p:par>
                        <p:par>
                          <p:cTn id="12" fill="hold">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26633"/>
                                        </p:tgtEl>
                                        <p:attrNameLst>
                                          <p:attrName>style.visibility</p:attrName>
                                        </p:attrNameLst>
                                      </p:cBhvr>
                                      <p:to>
                                        <p:strVal val="visible"/>
                                      </p:to>
                                    </p:set>
                                    <p:animEffect transition="in" filter="wipe(left)">
                                      <p:cBhvr>
                                        <p:cTn id="15" dur="500"/>
                                        <p:tgtEl>
                                          <p:spTgt spid="26633"/>
                                        </p:tgtEl>
                                      </p:cBhvr>
                                    </p:animEffect>
                                  </p:childTnLst>
                                </p:cTn>
                              </p:par>
                            </p:childTnLst>
                          </p:cTn>
                        </p:par>
                        <p:par>
                          <p:cTn id="16" fill="hold">
                            <p:stCondLst>
                              <p:cond delay="3500"/>
                            </p:stCondLst>
                            <p:childTnLst>
                              <p:par>
                                <p:cTn id="17" presetID="22" presetClass="entr" presetSubtype="8" fill="hold" grpId="0" nodeType="afterEffect">
                                  <p:stCondLst>
                                    <p:cond delay="0"/>
                                  </p:stCondLst>
                                  <p:childTnLst>
                                    <p:set>
                                      <p:cBhvr>
                                        <p:cTn id="18" dur="1" fill="hold">
                                          <p:stCondLst>
                                            <p:cond delay="0"/>
                                          </p:stCondLst>
                                        </p:cTn>
                                        <p:tgtEl>
                                          <p:spTgt spid="26634"/>
                                        </p:tgtEl>
                                        <p:attrNameLst>
                                          <p:attrName>style.visibility</p:attrName>
                                        </p:attrNameLst>
                                      </p:cBhvr>
                                      <p:to>
                                        <p:strVal val="visible"/>
                                      </p:to>
                                    </p:set>
                                    <p:animEffect transition="in" filter="wipe(left)">
                                      <p:cBhvr>
                                        <p:cTn id="19" dur="1000"/>
                                        <p:tgtEl>
                                          <p:spTgt spid="26634"/>
                                        </p:tgtEl>
                                      </p:cBhvr>
                                    </p:animEffect>
                                  </p:childTnLst>
                                </p:cTn>
                              </p:par>
                            </p:childTnLst>
                          </p:cTn>
                        </p:par>
                        <p:par>
                          <p:cTn id="20" fill="hold">
                            <p:stCondLst>
                              <p:cond delay="4500"/>
                            </p:stCondLst>
                            <p:childTnLst>
                              <p:par>
                                <p:cTn id="21" presetID="22" presetClass="entr" presetSubtype="8" fill="hold" grpId="0" nodeType="afterEffect">
                                  <p:stCondLst>
                                    <p:cond delay="0"/>
                                  </p:stCondLst>
                                  <p:childTnLst>
                                    <p:set>
                                      <p:cBhvr>
                                        <p:cTn id="22" dur="1" fill="hold">
                                          <p:stCondLst>
                                            <p:cond delay="0"/>
                                          </p:stCondLst>
                                        </p:cTn>
                                        <p:tgtEl>
                                          <p:spTgt spid="26635"/>
                                        </p:tgtEl>
                                        <p:attrNameLst>
                                          <p:attrName>style.visibility</p:attrName>
                                        </p:attrNameLst>
                                      </p:cBhvr>
                                      <p:to>
                                        <p:strVal val="visible"/>
                                      </p:to>
                                    </p:set>
                                    <p:animEffect transition="in" filter="wipe(left)">
                                      <p:cBhvr>
                                        <p:cTn id="23" dur="1000"/>
                                        <p:tgtEl>
                                          <p:spTgt spid="26635"/>
                                        </p:tgtEl>
                                      </p:cBhvr>
                                    </p:animEffect>
                                  </p:childTnLst>
                                </p:cTn>
                              </p:par>
                            </p:childTnLst>
                          </p:cTn>
                        </p:par>
                        <p:par>
                          <p:cTn id="24" fill="hold">
                            <p:stCondLst>
                              <p:cond delay="5500"/>
                            </p:stCondLst>
                            <p:childTnLst>
                              <p:par>
                                <p:cTn id="25" presetID="22" presetClass="entr" presetSubtype="8" fill="hold" grpId="0" nodeType="afterEffect">
                                  <p:stCondLst>
                                    <p:cond delay="0"/>
                                  </p:stCondLst>
                                  <p:childTnLst>
                                    <p:set>
                                      <p:cBhvr>
                                        <p:cTn id="26" dur="1" fill="hold">
                                          <p:stCondLst>
                                            <p:cond delay="0"/>
                                          </p:stCondLst>
                                        </p:cTn>
                                        <p:tgtEl>
                                          <p:spTgt spid="26636"/>
                                        </p:tgtEl>
                                        <p:attrNameLst>
                                          <p:attrName>style.visibility</p:attrName>
                                        </p:attrNameLst>
                                      </p:cBhvr>
                                      <p:to>
                                        <p:strVal val="visible"/>
                                      </p:to>
                                    </p:set>
                                    <p:animEffect transition="in" filter="wipe(left)">
                                      <p:cBhvr>
                                        <p:cTn id="27" dur="1000"/>
                                        <p:tgtEl>
                                          <p:spTgt spid="26636"/>
                                        </p:tgtEl>
                                      </p:cBhvr>
                                    </p:animEffect>
                                  </p:childTnLst>
                                </p:cTn>
                              </p:par>
                            </p:childTnLst>
                          </p:cTn>
                        </p:par>
                        <p:par>
                          <p:cTn id="28" fill="hold">
                            <p:stCondLst>
                              <p:cond delay="6500"/>
                            </p:stCondLst>
                            <p:childTnLst>
                              <p:par>
                                <p:cTn id="29" presetID="22" presetClass="entr" presetSubtype="8" fill="hold" grpId="0" nodeType="afterEffect">
                                  <p:stCondLst>
                                    <p:cond delay="0"/>
                                  </p:stCondLst>
                                  <p:childTnLst>
                                    <p:set>
                                      <p:cBhvr>
                                        <p:cTn id="30" dur="1" fill="hold">
                                          <p:stCondLst>
                                            <p:cond delay="0"/>
                                          </p:stCondLst>
                                        </p:cTn>
                                        <p:tgtEl>
                                          <p:spTgt spid="26637"/>
                                        </p:tgtEl>
                                        <p:attrNameLst>
                                          <p:attrName>style.visibility</p:attrName>
                                        </p:attrNameLst>
                                      </p:cBhvr>
                                      <p:to>
                                        <p:strVal val="visible"/>
                                      </p:to>
                                    </p:set>
                                    <p:animEffect transition="in" filter="wipe(left)">
                                      <p:cBhvr>
                                        <p:cTn id="31" dur="2000"/>
                                        <p:tgtEl>
                                          <p:spTgt spid="2663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6640"/>
                                        </p:tgtEl>
                                        <p:attrNameLst>
                                          <p:attrName>style.visibility</p:attrName>
                                        </p:attrNameLst>
                                      </p:cBhvr>
                                      <p:to>
                                        <p:strVal val="visible"/>
                                      </p:to>
                                    </p:set>
                                    <p:animEffect transition="in" filter="wipe(down)">
                                      <p:cBhvr>
                                        <p:cTn id="36" dur="500"/>
                                        <p:tgtEl>
                                          <p:spTgt spid="26640"/>
                                        </p:tgtEl>
                                      </p:cBhvr>
                                    </p:animEffect>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26641"/>
                                        </p:tgtEl>
                                        <p:attrNameLst>
                                          <p:attrName>style.visibility</p:attrName>
                                        </p:attrNameLst>
                                      </p:cBhvr>
                                      <p:to>
                                        <p:strVal val="visible"/>
                                      </p:to>
                                    </p:set>
                                    <p:animEffect transition="in" filter="wipe(down)">
                                      <p:cBhvr>
                                        <p:cTn id="40" dur="500"/>
                                        <p:tgtEl>
                                          <p:spTgt spid="26641"/>
                                        </p:tgtEl>
                                      </p:cBhvr>
                                    </p:animEffect>
                                  </p:childTnLst>
                                </p:cTn>
                              </p:par>
                            </p:childTnLst>
                          </p:cTn>
                        </p:par>
                        <p:par>
                          <p:cTn id="41" fill="hold">
                            <p:stCondLst>
                              <p:cond delay="1000"/>
                            </p:stCondLst>
                            <p:childTnLst>
                              <p:par>
                                <p:cTn id="42" presetID="22" presetClass="entr" presetSubtype="4" fill="hold" grpId="0" nodeType="afterEffect">
                                  <p:stCondLst>
                                    <p:cond delay="0"/>
                                  </p:stCondLst>
                                  <p:childTnLst>
                                    <p:set>
                                      <p:cBhvr>
                                        <p:cTn id="43" dur="1" fill="hold">
                                          <p:stCondLst>
                                            <p:cond delay="0"/>
                                          </p:stCondLst>
                                        </p:cTn>
                                        <p:tgtEl>
                                          <p:spTgt spid="26644"/>
                                        </p:tgtEl>
                                        <p:attrNameLst>
                                          <p:attrName>style.visibility</p:attrName>
                                        </p:attrNameLst>
                                      </p:cBhvr>
                                      <p:to>
                                        <p:strVal val="visible"/>
                                      </p:to>
                                    </p:set>
                                    <p:animEffect transition="in" filter="wipe(down)">
                                      <p:cBhvr>
                                        <p:cTn id="44" dur="500"/>
                                        <p:tgtEl>
                                          <p:spTgt spid="26644"/>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26650"/>
                                        </p:tgtEl>
                                        <p:attrNameLst>
                                          <p:attrName>style.visibility</p:attrName>
                                        </p:attrNameLst>
                                      </p:cBhvr>
                                      <p:to>
                                        <p:strVal val="visible"/>
                                      </p:to>
                                    </p:set>
                                    <p:animEffect transition="in" filter="fade">
                                      <p:cBhvr>
                                        <p:cTn id="48" dur="2000"/>
                                        <p:tgtEl>
                                          <p:spTgt spid="2665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6645"/>
                                        </p:tgtEl>
                                        <p:attrNameLst>
                                          <p:attrName>style.visibility</p:attrName>
                                        </p:attrNameLst>
                                      </p:cBhvr>
                                      <p:to>
                                        <p:strVal val="visible"/>
                                      </p:to>
                                    </p:set>
                                    <p:animEffect transition="in" filter="wipe(down)">
                                      <p:cBhvr>
                                        <p:cTn id="53" dur="500"/>
                                        <p:tgtEl>
                                          <p:spTgt spid="26645"/>
                                        </p:tgtEl>
                                      </p:cBhvr>
                                    </p:animEffect>
                                  </p:childTnLst>
                                </p:cTn>
                              </p:par>
                            </p:childTnLst>
                          </p:cTn>
                        </p:par>
                        <p:par>
                          <p:cTn id="54" fill="hold">
                            <p:stCondLst>
                              <p:cond delay="500"/>
                            </p:stCondLst>
                            <p:childTnLst>
                              <p:par>
                                <p:cTn id="55" presetID="22" presetClass="entr" presetSubtype="4" fill="hold" grpId="0" nodeType="afterEffect">
                                  <p:stCondLst>
                                    <p:cond delay="0"/>
                                  </p:stCondLst>
                                  <p:childTnLst>
                                    <p:set>
                                      <p:cBhvr>
                                        <p:cTn id="56" dur="1" fill="hold">
                                          <p:stCondLst>
                                            <p:cond delay="0"/>
                                          </p:stCondLst>
                                        </p:cTn>
                                        <p:tgtEl>
                                          <p:spTgt spid="26646"/>
                                        </p:tgtEl>
                                        <p:attrNameLst>
                                          <p:attrName>style.visibility</p:attrName>
                                        </p:attrNameLst>
                                      </p:cBhvr>
                                      <p:to>
                                        <p:strVal val="visible"/>
                                      </p:to>
                                    </p:set>
                                    <p:animEffect transition="in" filter="wipe(down)">
                                      <p:cBhvr>
                                        <p:cTn id="57" dur="500"/>
                                        <p:tgtEl>
                                          <p:spTgt spid="2664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6651"/>
                                        </p:tgtEl>
                                        <p:attrNameLst>
                                          <p:attrName>style.visibility</p:attrName>
                                        </p:attrNameLst>
                                      </p:cBhvr>
                                      <p:to>
                                        <p:strVal val="visible"/>
                                      </p:to>
                                    </p:set>
                                    <p:animEffect transition="in" filter="fade">
                                      <p:cBhvr>
                                        <p:cTn id="62" dur="2000"/>
                                        <p:tgtEl>
                                          <p:spTgt spid="2665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6639"/>
                                        </p:tgtEl>
                                        <p:attrNameLst>
                                          <p:attrName>style.visibility</p:attrName>
                                        </p:attrNameLst>
                                      </p:cBhvr>
                                      <p:to>
                                        <p:strVal val="visible"/>
                                      </p:to>
                                    </p:set>
                                    <p:animEffect transition="in" filter="wipe(left)">
                                      <p:cBhvr>
                                        <p:cTn id="67" dur="1000"/>
                                        <p:tgtEl>
                                          <p:spTgt spid="26639"/>
                                        </p:tgtEl>
                                      </p:cBhvr>
                                    </p:animEffect>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26638"/>
                                        </p:tgtEl>
                                        <p:attrNameLst>
                                          <p:attrName>style.visibility</p:attrName>
                                        </p:attrNameLst>
                                      </p:cBhvr>
                                      <p:to>
                                        <p:strVal val="visible"/>
                                      </p:to>
                                    </p:set>
                                    <p:animEffect transition="in" filter="wipe(left)">
                                      <p:cBhvr>
                                        <p:cTn id="71" dur="1000"/>
                                        <p:tgtEl>
                                          <p:spTgt spid="2663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6652"/>
                                        </p:tgtEl>
                                        <p:attrNameLst>
                                          <p:attrName>style.visibility</p:attrName>
                                        </p:attrNameLst>
                                      </p:cBhvr>
                                      <p:to>
                                        <p:strVal val="visible"/>
                                      </p:to>
                                    </p:set>
                                    <p:animEffect transition="in" filter="fade">
                                      <p:cBhvr>
                                        <p:cTn id="76" dur="2000"/>
                                        <p:tgtEl>
                                          <p:spTgt spid="26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animBg="1"/>
      <p:bldP spid="26629" grpId="0"/>
      <p:bldP spid="26633" grpId="0"/>
      <p:bldP spid="26634" grpId="0"/>
      <p:bldP spid="26635" grpId="0"/>
      <p:bldP spid="26636" grpId="0"/>
      <p:bldP spid="26637" grpId="0"/>
      <p:bldP spid="26639" grpId="0" animBg="1"/>
      <p:bldP spid="26638" grpId="0"/>
      <p:bldP spid="26640" grpId="0"/>
      <p:bldP spid="26641" grpId="0"/>
      <p:bldP spid="26644" grpId="0"/>
      <p:bldP spid="26645" grpId="0"/>
      <p:bldP spid="26646" grpId="0"/>
      <p:bldP spid="26650" grpId="0"/>
      <p:bldP spid="26651" grpId="0"/>
      <p:bldP spid="2665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8372" name="Picture 4"/>
          <p:cNvPicPr>
            <a:picLocks noChangeAspect="1" noChangeArrowheads="1"/>
          </p:cNvPicPr>
          <p:nvPr/>
        </p:nvPicPr>
        <p:blipFill>
          <a:blip r:embed="rId2" cstate="print"/>
          <a:srcRect/>
          <a:stretch>
            <a:fillRect/>
          </a:stretch>
        </p:blipFill>
        <p:spPr bwMode="auto">
          <a:xfrm>
            <a:off x="0" y="196850"/>
            <a:ext cx="9144000" cy="646430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4523" name="Picture 11"/>
          <p:cNvPicPr>
            <a:picLocks noChangeAspect="1" noChangeArrowheads="1"/>
          </p:cNvPicPr>
          <p:nvPr/>
        </p:nvPicPr>
        <p:blipFill>
          <a:blip r:embed="rId2" cstate="print"/>
          <a:srcRect/>
          <a:stretch>
            <a:fillRect/>
          </a:stretch>
        </p:blipFill>
        <p:spPr bwMode="auto">
          <a:xfrm>
            <a:off x="1979613" y="620713"/>
            <a:ext cx="6772275" cy="4464050"/>
          </a:xfrm>
          <a:prstGeom prst="rect">
            <a:avLst/>
          </a:prstGeom>
          <a:noFill/>
          <a:ln w="9525">
            <a:noFill/>
            <a:miter lim="800000"/>
            <a:headEnd/>
            <a:tailEnd/>
          </a:ln>
          <a:effectLst/>
        </p:spPr>
      </p:pic>
      <p:sp>
        <p:nvSpPr>
          <p:cNvPr id="64518" name="Text Box 6"/>
          <p:cNvSpPr txBox="1">
            <a:spLocks noChangeArrowheads="1"/>
          </p:cNvSpPr>
          <p:nvPr/>
        </p:nvSpPr>
        <p:spPr bwMode="auto">
          <a:xfrm>
            <a:off x="468313" y="836613"/>
            <a:ext cx="8207375" cy="2289175"/>
          </a:xfrm>
          <a:prstGeom prst="rect">
            <a:avLst/>
          </a:prstGeom>
          <a:noFill/>
          <a:ln w="9525">
            <a:noFill/>
            <a:miter lim="800000"/>
            <a:headEnd/>
            <a:tailEnd/>
          </a:ln>
          <a:effectLst/>
        </p:spPr>
        <p:txBody>
          <a:bodyPr>
            <a:spAutoFit/>
          </a:bodyPr>
          <a:lstStyle/>
          <a:p>
            <a:pPr>
              <a:spcBef>
                <a:spcPct val="50000"/>
              </a:spcBef>
            </a:pPr>
            <a:r>
              <a:rPr lang="en-GB" sz="3600">
                <a:latin typeface="Broadway" pitchFamily="82" charset="0"/>
              </a:rPr>
              <a:t>“Display fonts are the extroverts of the font world – so they should be treated with extra caution.”</a:t>
            </a:r>
            <a:r>
              <a:rPr lang="en-GB" sz="2000">
                <a:latin typeface="Century Gothic" pitchFamily="34" charset="0"/>
              </a:rPr>
              <a:t> Mark Penfold</a:t>
            </a:r>
            <a:endParaRPr lang="en-GB" sz="3600">
              <a:latin typeface="Broadway" pitchFamily="82" charset="0"/>
            </a:endParaRPr>
          </a:p>
        </p:txBody>
      </p:sp>
      <p:sp>
        <p:nvSpPr>
          <p:cNvPr id="64521" name="Text Box 9"/>
          <p:cNvSpPr txBox="1">
            <a:spLocks noChangeArrowheads="1"/>
          </p:cNvSpPr>
          <p:nvPr/>
        </p:nvSpPr>
        <p:spPr bwMode="auto">
          <a:xfrm>
            <a:off x="1979613" y="5084763"/>
            <a:ext cx="6769100" cy="915987"/>
          </a:xfrm>
          <a:prstGeom prst="rect">
            <a:avLst/>
          </a:prstGeom>
          <a:noFill/>
          <a:ln w="9525">
            <a:noFill/>
            <a:miter lim="800000"/>
            <a:headEnd/>
            <a:tailEnd/>
          </a:ln>
          <a:effectLst/>
        </p:spPr>
        <p:txBody>
          <a:bodyPr>
            <a:spAutoFit/>
          </a:bodyPr>
          <a:lstStyle/>
          <a:p>
            <a:pPr algn="r">
              <a:spcBef>
                <a:spcPct val="50000"/>
              </a:spcBef>
            </a:pPr>
            <a:r>
              <a:rPr lang="en-GB">
                <a:latin typeface="Century Gothic" pitchFamily="34" charset="0"/>
              </a:rPr>
              <a:t>Display type is what you notice first on the printed page. It has character, it sets tone and it’s big – sometimes </a:t>
            </a:r>
            <a:r>
              <a:rPr lang="en-GB" i="1">
                <a:latin typeface="Century Gothic" pitchFamily="34" charset="0"/>
              </a:rPr>
              <a:t>really</a:t>
            </a:r>
            <a:r>
              <a:rPr lang="en-GB">
                <a:latin typeface="Century Gothic" pitchFamily="34" charset="0"/>
              </a:rPr>
              <a:t> big. So be careful how you use it.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4518"/>
                                        </p:tgtEl>
                                        <p:attrNameLst>
                                          <p:attrName>style.visibility</p:attrName>
                                        </p:attrNameLst>
                                      </p:cBhvr>
                                      <p:to>
                                        <p:strVal val="visible"/>
                                      </p:to>
                                    </p:set>
                                    <p:anim calcmode="lin" valueType="num">
                                      <p:cBhvr>
                                        <p:cTn id="7" dur="1000" fill="hold"/>
                                        <p:tgtEl>
                                          <p:spTgt spid="64518"/>
                                        </p:tgtEl>
                                        <p:attrNameLst>
                                          <p:attrName>ppt_w</p:attrName>
                                        </p:attrNameLst>
                                      </p:cBhvr>
                                      <p:tavLst>
                                        <p:tav tm="0">
                                          <p:val>
                                            <p:strVal val="#ppt_w*0.70"/>
                                          </p:val>
                                        </p:tav>
                                        <p:tav tm="100000">
                                          <p:val>
                                            <p:strVal val="#ppt_w"/>
                                          </p:val>
                                        </p:tav>
                                      </p:tavLst>
                                    </p:anim>
                                    <p:anim calcmode="lin" valueType="num">
                                      <p:cBhvr>
                                        <p:cTn id="8" dur="1000" fill="hold"/>
                                        <p:tgtEl>
                                          <p:spTgt spid="64518"/>
                                        </p:tgtEl>
                                        <p:attrNameLst>
                                          <p:attrName>ppt_h</p:attrName>
                                        </p:attrNameLst>
                                      </p:cBhvr>
                                      <p:tavLst>
                                        <p:tav tm="0">
                                          <p:val>
                                            <p:strVal val="#ppt_h"/>
                                          </p:val>
                                        </p:tav>
                                        <p:tav tm="100000">
                                          <p:val>
                                            <p:strVal val="#ppt_h"/>
                                          </p:val>
                                        </p:tav>
                                      </p:tavLst>
                                    </p:anim>
                                    <p:animEffect transition="in" filter="fade">
                                      <p:cBhvr>
                                        <p:cTn id="9" dur="1000"/>
                                        <p:tgtEl>
                                          <p:spTgt spid="6451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4521"/>
                                        </p:tgtEl>
                                        <p:attrNameLst>
                                          <p:attrName>style.visibility</p:attrName>
                                        </p:attrNameLst>
                                      </p:cBhvr>
                                      <p:to>
                                        <p:strVal val="visible"/>
                                      </p:to>
                                    </p:set>
                                    <p:anim calcmode="lin" valueType="num">
                                      <p:cBhvr>
                                        <p:cTn id="14" dur="1000" fill="hold"/>
                                        <p:tgtEl>
                                          <p:spTgt spid="64521"/>
                                        </p:tgtEl>
                                        <p:attrNameLst>
                                          <p:attrName>ppt_w</p:attrName>
                                        </p:attrNameLst>
                                      </p:cBhvr>
                                      <p:tavLst>
                                        <p:tav tm="0">
                                          <p:val>
                                            <p:strVal val="#ppt_w*0.70"/>
                                          </p:val>
                                        </p:tav>
                                        <p:tav tm="100000">
                                          <p:val>
                                            <p:strVal val="#ppt_w"/>
                                          </p:val>
                                        </p:tav>
                                      </p:tavLst>
                                    </p:anim>
                                    <p:anim calcmode="lin" valueType="num">
                                      <p:cBhvr>
                                        <p:cTn id="15" dur="1000" fill="hold"/>
                                        <p:tgtEl>
                                          <p:spTgt spid="64521"/>
                                        </p:tgtEl>
                                        <p:attrNameLst>
                                          <p:attrName>ppt_h</p:attrName>
                                        </p:attrNameLst>
                                      </p:cBhvr>
                                      <p:tavLst>
                                        <p:tav tm="0">
                                          <p:val>
                                            <p:strVal val="#ppt_h"/>
                                          </p:val>
                                        </p:tav>
                                        <p:tav tm="100000">
                                          <p:val>
                                            <p:strVal val="#ppt_h"/>
                                          </p:val>
                                        </p:tav>
                                      </p:tavLst>
                                    </p:anim>
                                    <p:animEffect transition="in" filter="fade">
                                      <p:cBhvr>
                                        <p:cTn id="16" dur="1000"/>
                                        <p:tgtEl>
                                          <p:spTgt spid="64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8" grpId="0"/>
      <p:bldP spid="645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3497" name="Picture 9"/>
          <p:cNvPicPr>
            <a:picLocks noChangeAspect="1" noChangeArrowheads="1"/>
          </p:cNvPicPr>
          <p:nvPr/>
        </p:nvPicPr>
        <p:blipFill>
          <a:blip r:embed="rId2" cstate="print"/>
          <a:srcRect/>
          <a:stretch>
            <a:fillRect/>
          </a:stretch>
        </p:blipFill>
        <p:spPr bwMode="auto">
          <a:xfrm>
            <a:off x="1979613" y="620713"/>
            <a:ext cx="6772275" cy="4464050"/>
          </a:xfrm>
          <a:prstGeom prst="rect">
            <a:avLst/>
          </a:prstGeom>
          <a:noFill/>
          <a:ln w="9525">
            <a:noFill/>
            <a:miter lim="800000"/>
            <a:headEnd/>
            <a:tailEnd/>
          </a:ln>
          <a:effectLst/>
        </p:spPr>
      </p:pic>
      <p:sp>
        <p:nvSpPr>
          <p:cNvPr id="63490" name="Rectangle 2"/>
          <p:cNvSpPr>
            <a:spLocks noGrp="1" noChangeArrowheads="1"/>
          </p:cNvSpPr>
          <p:nvPr>
            <p:ph type="title" idx="4294967295"/>
          </p:nvPr>
        </p:nvSpPr>
        <p:spPr>
          <a:xfrm>
            <a:off x="323850" y="476250"/>
            <a:ext cx="8820150" cy="1143000"/>
          </a:xfrm>
        </p:spPr>
        <p:txBody>
          <a:bodyPr/>
          <a:lstStyle/>
          <a:p>
            <a:pPr algn="l"/>
            <a:r>
              <a:rPr lang="en-GB" sz="6000">
                <a:latin typeface="Broadway" pitchFamily="82" charset="0"/>
              </a:rPr>
              <a:t>Display</a:t>
            </a:r>
          </a:p>
        </p:txBody>
      </p:sp>
      <p:sp>
        <p:nvSpPr>
          <p:cNvPr id="63494" name="Text Box 6"/>
          <p:cNvSpPr txBox="1">
            <a:spLocks noChangeArrowheads="1"/>
          </p:cNvSpPr>
          <p:nvPr/>
        </p:nvSpPr>
        <p:spPr bwMode="auto">
          <a:xfrm>
            <a:off x="395288" y="1412875"/>
            <a:ext cx="7272337" cy="5888038"/>
          </a:xfrm>
          <a:prstGeom prst="rect">
            <a:avLst/>
          </a:prstGeom>
          <a:noFill/>
          <a:ln w="9525">
            <a:noFill/>
            <a:miter lim="800000"/>
            <a:headEnd/>
            <a:tailEnd/>
          </a:ln>
          <a:effectLst/>
        </p:spPr>
        <p:txBody>
          <a:bodyPr>
            <a:spAutoFit/>
          </a:bodyPr>
          <a:lstStyle/>
          <a:p>
            <a:r>
              <a:rPr lang="en-GB" sz="2800">
                <a:latin typeface="Century Gothic" pitchFamily="34" charset="0"/>
              </a:rPr>
              <a:t>Clarity is vital</a:t>
            </a:r>
          </a:p>
          <a:p>
            <a:r>
              <a:rPr lang="en-GB">
                <a:latin typeface="Broadway" pitchFamily="82" charset="0"/>
              </a:rPr>
              <a:t>“</a:t>
            </a:r>
            <a:r>
              <a:rPr lang="en-GB">
                <a:latin typeface="Century Gothic" pitchFamily="34" charset="0"/>
              </a:rPr>
              <a:t>How well does the typeface read at the intended size(s) and distance(s)? Ask someone else to look at it. Can they actually read it? Just because a typeface ‘looks’ cool doesn’t mean it will ‘read’ cool.</a:t>
            </a:r>
            <a:r>
              <a:rPr lang="en-GB">
                <a:latin typeface="Broadway" pitchFamily="82" charset="0"/>
              </a:rPr>
              <a:t>”</a:t>
            </a:r>
            <a:r>
              <a:rPr lang="en-GB">
                <a:latin typeface="Century Gothic" pitchFamily="34" charset="0"/>
              </a:rPr>
              <a:t> </a:t>
            </a:r>
            <a:r>
              <a:rPr lang="en-GB" sz="1200" b="1">
                <a:latin typeface="Century Gothic" pitchFamily="34" charset="0"/>
              </a:rPr>
              <a:t>– Neil Summerour</a:t>
            </a:r>
          </a:p>
          <a:p>
            <a:endParaRPr lang="en-GB" sz="800" b="1">
              <a:latin typeface="Century Gothic" pitchFamily="34" charset="0"/>
            </a:endParaRPr>
          </a:p>
          <a:p>
            <a:r>
              <a:rPr lang="en-GB" sz="2800">
                <a:latin typeface="Century Gothic" pitchFamily="34" charset="0"/>
              </a:rPr>
              <a:t>Character-forming</a:t>
            </a:r>
          </a:p>
          <a:p>
            <a:r>
              <a:rPr lang="en-GB">
                <a:latin typeface="Broadway" pitchFamily="82" charset="0"/>
              </a:rPr>
              <a:t>“</a:t>
            </a:r>
            <a:r>
              <a:rPr lang="en-GB">
                <a:latin typeface="Century Gothic" pitchFamily="34" charset="0"/>
              </a:rPr>
              <a:t>A good display font gives a more playful, daring, sexy and emotional feel to your design. If you are frightened by these words then don’t use one. Use a display font in the same way you would add spice to your food.</a:t>
            </a:r>
            <a:r>
              <a:rPr lang="en-GB">
                <a:latin typeface="Broadway" pitchFamily="82" charset="0"/>
              </a:rPr>
              <a:t>” </a:t>
            </a:r>
            <a:r>
              <a:rPr lang="en-GB" sz="1200" b="1">
                <a:latin typeface="Century Gothic" pitchFamily="34" charset="0"/>
              </a:rPr>
              <a:t>– Oded Ezer</a:t>
            </a:r>
          </a:p>
          <a:p>
            <a:endParaRPr lang="en-GB" sz="1200" b="1">
              <a:latin typeface="Century Gothic" pitchFamily="34" charset="0"/>
            </a:endParaRPr>
          </a:p>
          <a:p>
            <a:r>
              <a:rPr lang="en-GB" sz="2800">
                <a:latin typeface="Century Gothic" pitchFamily="34" charset="0"/>
              </a:rPr>
              <a:t>Mixing it up</a:t>
            </a:r>
          </a:p>
          <a:p>
            <a:r>
              <a:rPr lang="en-GB">
                <a:latin typeface="Broadway" pitchFamily="82" charset="0"/>
              </a:rPr>
              <a:t>“</a:t>
            </a:r>
            <a:r>
              <a:rPr lang="en-GB">
                <a:latin typeface="Century Gothic" pitchFamily="34" charset="0"/>
              </a:rPr>
              <a:t>Try selecting a font that is familiar to a specific use or type of design, and use it for something completely different. For instance, select a font that is more familiar in pub windows and try it for an exhibition.</a:t>
            </a:r>
            <a:r>
              <a:rPr lang="en-GB">
                <a:latin typeface="Broadway" pitchFamily="82" charset="0"/>
              </a:rPr>
              <a:t>”</a:t>
            </a:r>
            <a:r>
              <a:rPr lang="en-GB">
                <a:latin typeface="Century Gothic" pitchFamily="34" charset="0"/>
              </a:rPr>
              <a:t> </a:t>
            </a:r>
            <a:r>
              <a:rPr lang="en-GB" sz="1200" b="1">
                <a:latin typeface="Century Gothic" pitchFamily="34" charset="0"/>
              </a:rPr>
              <a:t>– Jeff Knowles</a:t>
            </a:r>
          </a:p>
          <a:p>
            <a:endParaRPr lang="en-GB" sz="1200" b="1">
              <a:latin typeface="Century Gothic" pitchFamily="34" charset="0"/>
            </a:endParaRPr>
          </a:p>
          <a:p>
            <a:pPr>
              <a:spcBef>
                <a:spcPct val="50000"/>
              </a:spcBef>
            </a:pPr>
            <a:endParaRPr lang="en-GB" sz="3200">
              <a:latin typeface="Broadway" pitchFamily="82"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p:cTn id="7" dur="1000" fill="hold"/>
                                        <p:tgtEl>
                                          <p:spTgt spid="63490"/>
                                        </p:tgtEl>
                                        <p:attrNameLst>
                                          <p:attrName>ppt_w</p:attrName>
                                        </p:attrNameLst>
                                      </p:cBhvr>
                                      <p:tavLst>
                                        <p:tav tm="0">
                                          <p:val>
                                            <p:strVal val="#ppt_w*0.70"/>
                                          </p:val>
                                        </p:tav>
                                        <p:tav tm="100000">
                                          <p:val>
                                            <p:strVal val="#ppt_w"/>
                                          </p:val>
                                        </p:tav>
                                      </p:tavLst>
                                    </p:anim>
                                    <p:anim calcmode="lin" valueType="num">
                                      <p:cBhvr>
                                        <p:cTn id="8" dur="1000" fill="hold"/>
                                        <p:tgtEl>
                                          <p:spTgt spid="63490"/>
                                        </p:tgtEl>
                                        <p:attrNameLst>
                                          <p:attrName>ppt_h</p:attrName>
                                        </p:attrNameLst>
                                      </p:cBhvr>
                                      <p:tavLst>
                                        <p:tav tm="0">
                                          <p:val>
                                            <p:strVal val="#ppt_h"/>
                                          </p:val>
                                        </p:tav>
                                        <p:tav tm="100000">
                                          <p:val>
                                            <p:strVal val="#ppt_h"/>
                                          </p:val>
                                        </p:tav>
                                      </p:tavLst>
                                    </p:anim>
                                    <p:animEffect transition="in" filter="fade">
                                      <p:cBhvr>
                                        <p:cTn id="9" dur="1000"/>
                                        <p:tgtEl>
                                          <p:spTgt spid="6349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3494"/>
                                        </p:tgtEl>
                                        <p:attrNameLst>
                                          <p:attrName>style.visibility</p:attrName>
                                        </p:attrNameLst>
                                      </p:cBhvr>
                                      <p:to>
                                        <p:strVal val="visible"/>
                                      </p:to>
                                    </p:set>
                                    <p:animEffect transition="in" filter="fade">
                                      <p:cBhvr>
                                        <p:cTn id="14" dur="2000"/>
                                        <p:tgtEl>
                                          <p:spTgt spid="63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9396" name="Picture 4"/>
          <p:cNvPicPr>
            <a:picLocks noChangeAspect="1" noChangeArrowheads="1"/>
          </p:cNvPicPr>
          <p:nvPr/>
        </p:nvPicPr>
        <p:blipFill>
          <a:blip r:embed="rId2" cstate="print"/>
          <a:srcRect/>
          <a:stretch>
            <a:fillRect/>
          </a:stretch>
        </p:blipFill>
        <p:spPr bwMode="auto">
          <a:xfrm>
            <a:off x="0" y="196850"/>
            <a:ext cx="9144000" cy="646430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9636" name="Picture 4"/>
          <p:cNvPicPr>
            <a:picLocks noChangeAspect="1" noChangeArrowheads="1"/>
          </p:cNvPicPr>
          <p:nvPr/>
        </p:nvPicPr>
        <p:blipFill>
          <a:blip r:embed="rId2" cstate="print"/>
          <a:srcRect/>
          <a:stretch>
            <a:fillRect/>
          </a:stretch>
        </p:blipFill>
        <p:spPr bwMode="auto">
          <a:xfrm>
            <a:off x="1979613" y="620713"/>
            <a:ext cx="6700837" cy="4464050"/>
          </a:xfrm>
          <a:prstGeom prst="rect">
            <a:avLst/>
          </a:prstGeom>
          <a:noFill/>
          <a:ln w="9525">
            <a:noFill/>
            <a:miter lim="800000"/>
            <a:headEnd/>
            <a:tailEnd/>
          </a:ln>
          <a:effectLst/>
        </p:spPr>
      </p:pic>
      <p:sp>
        <p:nvSpPr>
          <p:cNvPr id="69637" name="Text Box 5"/>
          <p:cNvSpPr txBox="1">
            <a:spLocks noChangeArrowheads="1"/>
          </p:cNvSpPr>
          <p:nvPr/>
        </p:nvSpPr>
        <p:spPr bwMode="auto">
          <a:xfrm>
            <a:off x="468313" y="836613"/>
            <a:ext cx="8207375" cy="1739900"/>
          </a:xfrm>
          <a:prstGeom prst="rect">
            <a:avLst/>
          </a:prstGeom>
          <a:noFill/>
          <a:ln w="9525">
            <a:noFill/>
            <a:miter lim="800000"/>
            <a:headEnd/>
            <a:tailEnd/>
          </a:ln>
          <a:effectLst/>
        </p:spPr>
        <p:txBody>
          <a:bodyPr>
            <a:spAutoFit/>
          </a:bodyPr>
          <a:lstStyle/>
          <a:p>
            <a:pPr>
              <a:spcBef>
                <a:spcPct val="50000"/>
              </a:spcBef>
            </a:pPr>
            <a:r>
              <a:rPr lang="en-GB" sz="3600">
                <a:latin typeface="Garamond" pitchFamily="18" charset="0"/>
              </a:rPr>
              <a:t>“Whether you want a modern feel or the weight of history, choosing the right serif font can work.” </a:t>
            </a:r>
            <a:r>
              <a:rPr lang="en-GB" sz="2000">
                <a:latin typeface="Century Gothic" pitchFamily="34" charset="0"/>
              </a:rPr>
              <a:t>Garrick Webster</a:t>
            </a:r>
            <a:endParaRPr lang="en-GB" sz="3600">
              <a:latin typeface="Broadway" pitchFamily="82" charset="0"/>
            </a:endParaRPr>
          </a:p>
        </p:txBody>
      </p:sp>
      <p:sp>
        <p:nvSpPr>
          <p:cNvPr id="69638" name="Text Box 6"/>
          <p:cNvSpPr txBox="1">
            <a:spLocks noChangeArrowheads="1"/>
          </p:cNvSpPr>
          <p:nvPr/>
        </p:nvSpPr>
        <p:spPr bwMode="auto">
          <a:xfrm>
            <a:off x="1979613" y="5084763"/>
            <a:ext cx="6769100" cy="1465262"/>
          </a:xfrm>
          <a:prstGeom prst="rect">
            <a:avLst/>
          </a:prstGeom>
          <a:noFill/>
          <a:ln w="9525">
            <a:noFill/>
            <a:miter lim="800000"/>
            <a:headEnd/>
            <a:tailEnd/>
          </a:ln>
          <a:effectLst/>
        </p:spPr>
        <p:txBody>
          <a:bodyPr>
            <a:spAutoFit/>
          </a:bodyPr>
          <a:lstStyle/>
          <a:p>
            <a:pPr algn="r">
              <a:spcBef>
                <a:spcPct val="50000"/>
              </a:spcBef>
            </a:pPr>
            <a:r>
              <a:rPr lang="en-GB">
                <a:latin typeface="Garamond" pitchFamily="18" charset="0"/>
              </a:rPr>
              <a:t>People always use the word ‘classic’ when it comes to serif type. Perhaps it’s to do with how closely the letterforms hark back to the calligraphic script used in the 16</a:t>
            </a:r>
            <a:r>
              <a:rPr lang="en-GB" baseline="30000">
                <a:latin typeface="Garamond" pitchFamily="18" charset="0"/>
              </a:rPr>
              <a:t>th</a:t>
            </a:r>
            <a:r>
              <a:rPr lang="en-GB">
                <a:latin typeface="Garamond" pitchFamily="18" charset="0"/>
              </a:rPr>
              <a:t> century when printing presses spread across Europe. Designers generally start with a serif when they want to put a sense of age or authority into their project.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9637"/>
                                        </p:tgtEl>
                                        <p:attrNameLst>
                                          <p:attrName>style.visibility</p:attrName>
                                        </p:attrNameLst>
                                      </p:cBhvr>
                                      <p:to>
                                        <p:strVal val="visible"/>
                                      </p:to>
                                    </p:set>
                                    <p:anim calcmode="lin" valueType="num">
                                      <p:cBhvr>
                                        <p:cTn id="7" dur="1000" fill="hold"/>
                                        <p:tgtEl>
                                          <p:spTgt spid="69637"/>
                                        </p:tgtEl>
                                        <p:attrNameLst>
                                          <p:attrName>ppt_w</p:attrName>
                                        </p:attrNameLst>
                                      </p:cBhvr>
                                      <p:tavLst>
                                        <p:tav tm="0">
                                          <p:val>
                                            <p:strVal val="#ppt_w*0.70"/>
                                          </p:val>
                                        </p:tav>
                                        <p:tav tm="100000">
                                          <p:val>
                                            <p:strVal val="#ppt_w"/>
                                          </p:val>
                                        </p:tav>
                                      </p:tavLst>
                                    </p:anim>
                                    <p:anim calcmode="lin" valueType="num">
                                      <p:cBhvr>
                                        <p:cTn id="8" dur="1000" fill="hold"/>
                                        <p:tgtEl>
                                          <p:spTgt spid="69637"/>
                                        </p:tgtEl>
                                        <p:attrNameLst>
                                          <p:attrName>ppt_h</p:attrName>
                                        </p:attrNameLst>
                                      </p:cBhvr>
                                      <p:tavLst>
                                        <p:tav tm="0">
                                          <p:val>
                                            <p:strVal val="#ppt_h"/>
                                          </p:val>
                                        </p:tav>
                                        <p:tav tm="100000">
                                          <p:val>
                                            <p:strVal val="#ppt_h"/>
                                          </p:val>
                                        </p:tav>
                                      </p:tavLst>
                                    </p:anim>
                                    <p:animEffect transition="in" filter="fade">
                                      <p:cBhvr>
                                        <p:cTn id="9" dur="1000"/>
                                        <p:tgtEl>
                                          <p:spTgt spid="6963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9638"/>
                                        </p:tgtEl>
                                        <p:attrNameLst>
                                          <p:attrName>style.visibility</p:attrName>
                                        </p:attrNameLst>
                                      </p:cBhvr>
                                      <p:to>
                                        <p:strVal val="visible"/>
                                      </p:to>
                                    </p:set>
                                    <p:anim calcmode="lin" valueType="num">
                                      <p:cBhvr>
                                        <p:cTn id="14" dur="1000" fill="hold"/>
                                        <p:tgtEl>
                                          <p:spTgt spid="69638"/>
                                        </p:tgtEl>
                                        <p:attrNameLst>
                                          <p:attrName>ppt_w</p:attrName>
                                        </p:attrNameLst>
                                      </p:cBhvr>
                                      <p:tavLst>
                                        <p:tav tm="0">
                                          <p:val>
                                            <p:strVal val="#ppt_w*0.70"/>
                                          </p:val>
                                        </p:tav>
                                        <p:tav tm="100000">
                                          <p:val>
                                            <p:strVal val="#ppt_w"/>
                                          </p:val>
                                        </p:tav>
                                      </p:tavLst>
                                    </p:anim>
                                    <p:anim calcmode="lin" valueType="num">
                                      <p:cBhvr>
                                        <p:cTn id="15" dur="1000" fill="hold"/>
                                        <p:tgtEl>
                                          <p:spTgt spid="69638"/>
                                        </p:tgtEl>
                                        <p:attrNameLst>
                                          <p:attrName>ppt_h</p:attrName>
                                        </p:attrNameLst>
                                      </p:cBhvr>
                                      <p:tavLst>
                                        <p:tav tm="0">
                                          <p:val>
                                            <p:strVal val="#ppt_h"/>
                                          </p:val>
                                        </p:tav>
                                        <p:tav tm="100000">
                                          <p:val>
                                            <p:strVal val="#ppt_h"/>
                                          </p:val>
                                        </p:tav>
                                      </p:tavLst>
                                    </p:anim>
                                    <p:animEffect transition="in" filter="fade">
                                      <p:cBhvr>
                                        <p:cTn id="16" dur="1000"/>
                                        <p:tgtEl>
                                          <p:spTgt spid="69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p:bldP spid="69638"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1087</TotalTime>
  <Words>2838</Words>
  <Application>Microsoft Office PowerPoint</Application>
  <PresentationFormat>On-screen Show (4:3)</PresentationFormat>
  <Paragraphs>182</Paragraphs>
  <Slides>33</Slides>
  <Notes>17</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33</vt:i4>
      </vt:variant>
    </vt:vector>
  </HeadingPairs>
  <TitlesOfParts>
    <vt:vector size="52" baseType="lpstr">
      <vt:lpstr>Arial</vt:lpstr>
      <vt:lpstr>Bermuda Solid</vt:lpstr>
      <vt:lpstr>Times New Roman</vt:lpstr>
      <vt:lpstr>Bodoni MT</vt:lpstr>
      <vt:lpstr>Industrial736 BT</vt:lpstr>
      <vt:lpstr>BacktalkSerif BTN</vt:lpstr>
      <vt:lpstr>Calligraph421 BT</vt:lpstr>
      <vt:lpstr>Arial Black</vt:lpstr>
      <vt:lpstr>Broadway</vt:lpstr>
      <vt:lpstr>Century Gothic</vt:lpstr>
      <vt:lpstr>Aharoni</vt:lpstr>
      <vt:lpstr>Rockwell</vt:lpstr>
      <vt:lpstr>Vivaldi</vt:lpstr>
      <vt:lpstr>Garamond</vt:lpstr>
      <vt:lpstr>Rockwell Extra Bold</vt:lpstr>
      <vt:lpstr>Verdana</vt:lpstr>
      <vt:lpstr>Bauhaus 93</vt:lpstr>
      <vt:lpstr>Village</vt:lpstr>
      <vt:lpstr>Default Design</vt:lpstr>
      <vt:lpstr>Slide 1</vt:lpstr>
      <vt:lpstr>The Anatomy of Type</vt:lpstr>
      <vt:lpstr>Language of Letterforms</vt:lpstr>
      <vt:lpstr>Slide 4</vt:lpstr>
      <vt:lpstr>Slide 5</vt:lpstr>
      <vt:lpstr>Slide 6</vt:lpstr>
      <vt:lpstr>Display</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Spacing</vt:lpstr>
      <vt:lpstr>Slide 21</vt:lpstr>
      <vt:lpstr>Word Spacing</vt:lpstr>
      <vt:lpstr>Leading</vt:lpstr>
      <vt:lpstr>Adjusting Leading in Page Plus</vt:lpstr>
      <vt:lpstr>Headings &amp; dropped capitals</vt:lpstr>
      <vt:lpstr>Slide 26</vt:lpstr>
      <vt:lpstr>Drop Caps in PagePlus</vt:lpstr>
      <vt:lpstr>Drop Caps in PagePlus</vt:lpstr>
      <vt:lpstr>Drop Caps in PagePlus</vt:lpstr>
      <vt:lpstr>Drop Caps in PagePlus</vt:lpstr>
      <vt:lpstr>Slide 31</vt:lpstr>
      <vt:lpstr>Readability and Legibility</vt:lpstr>
      <vt:lpstr>Typefaces or Fonts Recap</vt:lpstr>
    </vt:vector>
  </TitlesOfParts>
  <Company> rwcmd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thompson</cp:lastModifiedBy>
  <cp:revision>35</cp:revision>
  <dcterms:created xsi:type="dcterms:W3CDTF">2007-10-07T11:01:41Z</dcterms:created>
  <dcterms:modified xsi:type="dcterms:W3CDTF">2012-09-14T06:34:47Z</dcterms:modified>
</cp:coreProperties>
</file>